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0" r:id="rId16"/>
    <p:sldId id="289" r:id="rId17"/>
    <p:sldId id="270" r:id="rId18"/>
    <p:sldId id="271" r:id="rId19"/>
    <p:sldId id="272" r:id="rId20"/>
    <p:sldId id="273" r:id="rId21"/>
    <p:sldId id="274" r:id="rId22"/>
    <p:sldId id="275" r:id="rId23"/>
    <p:sldId id="284" r:id="rId24"/>
    <p:sldId id="285" r:id="rId25"/>
    <p:sldId id="286" r:id="rId26"/>
    <p:sldId id="276" r:id="rId27"/>
    <p:sldId id="287" r:id="rId28"/>
    <p:sldId id="292" r:id="rId29"/>
    <p:sldId id="291" r:id="rId30"/>
    <p:sldId id="293" r:id="rId31"/>
    <p:sldId id="317" r:id="rId32"/>
    <p:sldId id="318" r:id="rId33"/>
    <p:sldId id="319" r:id="rId34"/>
    <p:sldId id="320" r:id="rId35"/>
    <p:sldId id="298" r:id="rId36"/>
    <p:sldId id="309" r:id="rId37"/>
    <p:sldId id="310" r:id="rId38"/>
    <p:sldId id="299" r:id="rId39"/>
    <p:sldId id="294" r:id="rId40"/>
    <p:sldId id="300" r:id="rId41"/>
    <p:sldId id="301" r:id="rId42"/>
    <p:sldId id="302" r:id="rId43"/>
    <p:sldId id="303" r:id="rId44"/>
    <p:sldId id="304" r:id="rId45"/>
    <p:sldId id="279" r:id="rId46"/>
    <p:sldId id="305" r:id="rId47"/>
    <p:sldId id="306" r:id="rId48"/>
    <p:sldId id="307" r:id="rId49"/>
    <p:sldId id="308" r:id="rId50"/>
    <p:sldId id="315" r:id="rId51"/>
    <p:sldId id="311" r:id="rId52"/>
    <p:sldId id="312" r:id="rId53"/>
    <p:sldId id="313" r:id="rId54"/>
    <p:sldId id="314" r:id="rId55"/>
    <p:sldId id="316" r:id="rId56"/>
    <p:sldId id="321" r:id="rId57"/>
    <p:sldId id="295" r:id="rId58"/>
    <p:sldId id="322" r:id="rId59"/>
    <p:sldId id="323" r:id="rId60"/>
    <p:sldId id="324" r:id="rId61"/>
    <p:sldId id="325" r:id="rId62"/>
    <p:sldId id="283" r:id="rId63"/>
    <p:sldId id="327" r:id="rId64"/>
    <p:sldId id="328" r:id="rId65"/>
    <p:sldId id="329" r:id="rId66"/>
    <p:sldId id="330" r:id="rId67"/>
    <p:sldId id="331" r:id="rId68"/>
    <p:sldId id="332" r:id="rId69"/>
    <p:sldId id="336" r:id="rId70"/>
    <p:sldId id="333" r:id="rId71"/>
    <p:sldId id="339" r:id="rId72"/>
    <p:sldId id="334" r:id="rId73"/>
    <p:sldId id="335" r:id="rId74"/>
    <p:sldId id="338" r:id="rId75"/>
    <p:sldId id="340" r:id="rId76"/>
    <p:sldId id="341" r:id="rId77"/>
    <p:sldId id="342" r:id="rId78"/>
    <p:sldId id="326" r:id="rId79"/>
  </p:sldIdLst>
  <p:sldSz cx="9144000" cy="5143500" type="screen16x9"/>
  <p:notesSz cx="9144000" cy="5143500"/>
  <p:embeddedFontLst>
    <p:embeddedFont>
      <p:font typeface="Barlow" panose="020B0604020202020204" charset="-18"/>
      <p:regular r:id="rId80"/>
      <p:bold r:id="rId81"/>
    </p:embeddedFont>
    <p:embeddedFont>
      <p:font typeface="Barlow Medium" panose="020B0604020202020204" charset="-18"/>
      <p:regular r:id="rId82"/>
      <p:italic r:id="rId83"/>
    </p:embeddedFon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Georgia" panose="02040502050405020303" pitchFamily="18" charset="0"/>
      <p:regular r:id="rId88"/>
      <p:bold r:id="rId89"/>
      <p:italic r:id="rId90"/>
      <p:boldItalic r:id="rId91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108" d="100"/>
          <a:sy n="108" d="100"/>
        </p:scale>
        <p:origin x="758" y="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11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 bwMode="auto">
          <a:xfrm>
            <a:off x="-1590675" y="-430404"/>
            <a:ext cx="6391200" cy="6391200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Google Shape;11;p2"/>
          <p:cNvSpPr/>
          <p:nvPr/>
        </p:nvSpPr>
        <p:spPr bwMode="auto">
          <a:xfrm>
            <a:off x="449540" y="784173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 bwMode="auto">
          <a:xfrm>
            <a:off x="514350" y="1838325"/>
            <a:ext cx="3497400" cy="184709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 bwMode="auto">
          <a:xfrm>
            <a:off x="314625" y="4788300"/>
            <a:ext cx="548700" cy="1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buNone/>
              <a:defRPr/>
            </a:lvl1pPr>
            <a:lvl2pPr lvl="1" algn="l">
              <a:buNone/>
              <a:defRPr/>
            </a:lvl2pPr>
            <a:lvl3pPr lvl="2" algn="l">
              <a:buNone/>
              <a:defRPr/>
            </a:lvl3pPr>
            <a:lvl4pPr lvl="3" algn="l">
              <a:buNone/>
              <a:defRPr/>
            </a:lvl4pPr>
            <a:lvl5pPr lvl="4" algn="l">
              <a:buNone/>
              <a:defRPr/>
            </a:lvl5pPr>
            <a:lvl6pPr lvl="5" algn="l">
              <a:buNone/>
              <a:defRPr/>
            </a:lvl6pPr>
            <a:lvl7pPr lvl="6" algn="l">
              <a:buNone/>
              <a:defRPr/>
            </a:lvl7pPr>
            <a:lvl8pPr lvl="7" algn="l">
              <a:buNone/>
              <a:defRPr/>
            </a:lvl8pPr>
            <a:lvl9pPr lvl="8" algn="l">
              <a:buNone/>
              <a:defRPr/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ubtitle" userDrawn="1">
  <p:cSld name="TITLE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 bwMode="auto">
          <a:xfrm>
            <a:off x="100" y="0"/>
            <a:ext cx="9144000" cy="5151300"/>
          </a:xfrm>
          <a:prstGeom prst="rect">
            <a:avLst/>
          </a:prstGeom>
          <a:solidFill>
            <a:srgbClr val="363739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 bwMode="auto">
          <a:xfrm>
            <a:off x="8532425" y="4618200"/>
            <a:ext cx="611400" cy="52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 bwMode="auto">
          <a:xfrm>
            <a:off x="514350" y="2263175"/>
            <a:ext cx="55572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 bwMode="auto">
          <a:xfrm>
            <a:off x="514350" y="2894375"/>
            <a:ext cx="5557200" cy="2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3"/>
          <p:cNvSpPr/>
          <p:nvPr/>
        </p:nvSpPr>
        <p:spPr bwMode="auto">
          <a:xfrm>
            <a:off x="342900" y="361950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Quote" userDrawn="1">
  <p:cSld name="TITLE_1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 bwMode="auto">
          <a:xfrm>
            <a:off x="515525" y="2260775"/>
            <a:ext cx="4784400" cy="234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488950">
              <a:spcBef>
                <a:spcPts val="0"/>
              </a:spcBef>
              <a:spcAft>
                <a:spcPts val="0"/>
              </a:spcAft>
              <a:buSzPts val="4100"/>
              <a:buChar char="•"/>
              <a:defRPr sz="4100" b="1"/>
            </a:lvl1pPr>
            <a:lvl2pPr marL="914400" lvl="1" indent="-48895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2pPr>
            <a:lvl3pPr marL="1371600" lvl="2" indent="-48895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3pPr>
            <a:lvl4pPr marL="1828800" lvl="3" indent="-48895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4pPr>
            <a:lvl5pPr marL="2286000" lvl="4" indent="-48895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5pPr>
            <a:lvl6pPr marL="2743200" lvl="5" indent="-48895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6pPr>
            <a:lvl7pPr marL="3200400" lvl="6" indent="-48895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7pPr>
            <a:lvl8pPr marL="3657600" lvl="7" indent="-48895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8pPr>
            <a:lvl9pPr marL="4114800" lvl="8" indent="-488950">
              <a:spcBef>
                <a:spcPts val="800"/>
              </a:spcBef>
              <a:spcAft>
                <a:spcPts val="800"/>
              </a:spcAft>
              <a:buSzPts val="4100"/>
              <a:buChar char="■"/>
              <a:defRPr sz="4100" b="1"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 bwMode="auto">
          <a:xfrm>
            <a:off x="515532" y="604394"/>
            <a:ext cx="537342" cy="539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4" name="Google Shape;24;p4"/>
          <p:cNvSpPr/>
          <p:nvPr/>
        </p:nvSpPr>
        <p:spPr bwMode="auto">
          <a:xfrm>
            <a:off x="6549307" y="869192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" name="Google Shape;25;p4"/>
          <p:cNvSpPr/>
          <p:nvPr/>
        </p:nvSpPr>
        <p:spPr bwMode="auto">
          <a:xfrm>
            <a:off x="5817581" y="2205888"/>
            <a:ext cx="1467171" cy="734205"/>
          </a:xfrm>
          <a:custGeom>
            <a:avLst/>
            <a:gdLst/>
            <a:ahLst/>
            <a:cxnLst/>
            <a:rect l="l" t="t" r="r" b="b"/>
            <a:pathLst>
              <a:path w="2934342" h="1468410" extrusionOk="0">
                <a:moveTo>
                  <a:pt x="2934342" y="0"/>
                </a:moveTo>
                <a:cubicBezTo>
                  <a:pt x="2934342" y="811099"/>
                  <a:pt x="2277030" y="1468411"/>
                  <a:pt x="1465931" y="1468411"/>
                </a:cubicBezTo>
                <a:cubicBezTo>
                  <a:pt x="654832" y="1468411"/>
                  <a:pt x="0" y="811099"/>
                  <a:pt x="0" y="0"/>
                </a:cubicBezTo>
                <a:lnTo>
                  <a:pt x="29343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" name="Google Shape;26;p4"/>
          <p:cNvSpPr/>
          <p:nvPr/>
        </p:nvSpPr>
        <p:spPr bwMode="auto">
          <a:xfrm>
            <a:off x="697262" y="806038"/>
            <a:ext cx="173875" cy="136473"/>
          </a:xfrm>
          <a:prstGeom prst="rect">
            <a:avLst/>
          </a:prstGeom>
        </p:spPr>
        <p:txBody>
          <a:bodyPr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defRPr/>
            </a:pPr>
            <a:r>
              <a:rPr b="1" i="0">
                <a:ln>
                  <a:noFill/>
                </a:ln>
                <a:solidFill>
                  <a:schemeClr val="lt2"/>
                </a:solidFill>
                <a:latin typeface="Georgia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+ 2 columns" type="twoColTx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 bwMode="auto"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 bwMode="auto">
          <a:xfrm>
            <a:off x="516600" y="1967474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 bwMode="auto">
          <a:xfrm>
            <a:off x="4122876" y="1967474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+ 3 columns" userDrawn="1">
  <p:cSld name="TITLE_AND_TWO_COLUMNS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 bwMode="auto"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 bwMode="auto">
          <a:xfrm>
            <a:off x="516600" y="1967474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 bwMode="auto">
          <a:xfrm>
            <a:off x="2846689" y="1967474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 bwMode="auto">
          <a:xfrm>
            <a:off x="5176777" y="1967474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+ subtitle" userDrawn="1">
  <p:cSld name="TITLE_ONLY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 bwMode="auto">
          <a:xfrm>
            <a:off x="516600" y="1655400"/>
            <a:ext cx="3679200" cy="141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9"/>
          <p:cNvSpPr/>
          <p:nvPr/>
        </p:nvSpPr>
        <p:spPr bwMode="auto"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 bwMode="auto">
          <a:xfrm>
            <a:off x="516600" y="3066900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tion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 bwMode="auto">
          <a:xfrm>
            <a:off x="516600" y="4406300"/>
            <a:ext cx="7772100" cy="3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pPr>
              <a:defRPr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516600" y="514350"/>
            <a:ext cx="64800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516600" y="1967474"/>
            <a:ext cx="6768900" cy="2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1pPr>
            <a:lvl2pPr marL="914400" lvl="1" indent="-330200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2pPr>
            <a:lvl3pPr marL="1371600" lvl="2" indent="-330200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3pPr>
            <a:lvl4pPr marL="1828800" lvl="3" indent="-330200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4pPr>
            <a:lvl5pPr marL="2286000" lvl="4" indent="-330200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5pPr>
            <a:lvl6pPr marL="2743200" lvl="5" indent="-330200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6pPr>
            <a:lvl7pPr marL="3200400" lvl="6" indent="-330200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7pPr>
            <a:lvl8pPr marL="3657600" lvl="7" indent="-330200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8pPr>
            <a:lvl9pPr marL="4114800" lvl="8" indent="-330200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1pPr>
            <a:lvl2pPr lvl="1" algn="r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2pPr>
            <a:lvl3pPr lvl="2" algn="r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3pPr>
            <a:lvl4pPr lvl="3" algn="r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4pPr>
            <a:lvl5pPr lvl="4" algn="r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5pPr>
            <a:lvl6pPr lvl="5" algn="r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6pPr>
            <a:lvl7pPr lvl="6" algn="r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7pPr>
            <a:lvl8pPr lvl="7" algn="r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8pPr>
            <a:lvl9pPr lvl="8" algn="r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ctrTitle"/>
          </p:nvPr>
        </p:nvSpPr>
        <p:spPr bwMode="auto">
          <a:xfrm>
            <a:off x="302166" y="1552245"/>
            <a:ext cx="4011006" cy="18470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3200"/>
              <a:t>Ekologiczna Społeczna Odpowiedzialność Biznesu</a:t>
            </a:r>
            <a:endParaRPr sz="3200"/>
          </a:p>
        </p:txBody>
      </p:sp>
      <p:sp>
        <p:nvSpPr>
          <p:cNvPr id="60" name="Google Shape;60;p12"/>
          <p:cNvSpPr txBox="1"/>
          <p:nvPr/>
        </p:nvSpPr>
        <p:spPr bwMode="auto">
          <a:xfrm>
            <a:off x="314628" y="4788300"/>
            <a:ext cx="399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1">
                <a:solidFill>
                  <a:schemeClr val="dk1"/>
                </a:solidFill>
                <a:latin typeface="Barlow"/>
                <a:ea typeface="Barlow"/>
                <a:cs typeface="Barlow"/>
              </a:rPr>
              <a:t>01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62" name="Google Shape;62;p12"/>
          <p:cNvSpPr/>
          <p:nvPr/>
        </p:nvSpPr>
        <p:spPr bwMode="auto">
          <a:xfrm>
            <a:off x="5132174" y="2789748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3" name="Google Shape;63;p12"/>
          <p:cNvSpPr/>
          <p:nvPr/>
        </p:nvSpPr>
        <p:spPr bwMode="auto">
          <a:xfrm>
            <a:off x="7441602" y="1376067"/>
            <a:ext cx="1400232" cy="700707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25936" y="287111"/>
            <a:ext cx="4015898" cy="107099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 bwMode="auto">
          <a:xfrm>
            <a:off x="218285" y="3821953"/>
            <a:ext cx="4668611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1000">
                <a:solidFill>
                  <a:srgbClr val="000000"/>
                </a:solidFill>
                <a:latin typeface="Barlow"/>
              </a:rPr>
              <a:t>Szkolenie realizowane w ramach projektu </a:t>
            </a:r>
            <a:endParaRPr/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1000">
                <a:solidFill>
                  <a:srgbClr val="000000"/>
                </a:solidFill>
                <a:latin typeface="Barlow"/>
              </a:rPr>
              <a:t>„Dobre praktyki w obszarze edukacji na rzecz zrównoważonego rozwoju” </a:t>
            </a:r>
            <a:endParaRPr lang="pl-PL" sz="1000">
              <a:latin typeface="Barlow"/>
            </a:endParaRPr>
          </a:p>
        </p:txBody>
      </p:sp>
      <p:pic>
        <p:nvPicPr>
          <p:cNvPr id="1026" name="Obraz 1">
            <a:extLst>
              <a:ext uri="{FF2B5EF4-FFF2-40B4-BE49-F238E27FC236}">
                <a16:creationId xmlns:a16="http://schemas.microsoft.com/office/drawing/2014/main" id="{C0963922-2F9C-469E-A998-6F654499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41" y="3615244"/>
            <a:ext cx="15843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az 6">
            <a:extLst>
              <a:ext uri="{FF2B5EF4-FFF2-40B4-BE49-F238E27FC236}">
                <a16:creationId xmlns:a16="http://schemas.microsoft.com/office/drawing/2014/main" id="{2879B393-EB04-423A-B6C0-7568EB6F5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77" y="4580164"/>
            <a:ext cx="30972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/>
          <p:nvPr/>
        </p:nvSpPr>
        <p:spPr bwMode="auto">
          <a:xfrm>
            <a:off x="-754241" y="2818631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2" name="Google Shape;252;p24"/>
          <p:cNvSpPr/>
          <p:nvPr/>
        </p:nvSpPr>
        <p:spPr bwMode="auto">
          <a:xfrm>
            <a:off x="762000" y="4019550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3" name="Google Shape;253;p24"/>
          <p:cNvSpPr/>
          <p:nvPr/>
        </p:nvSpPr>
        <p:spPr bwMode="auto">
          <a:xfrm>
            <a:off x="7270299" y="250425"/>
            <a:ext cx="1359408" cy="1359404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4" name="Google Shape;254;p24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10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 bwMode="auto">
          <a:xfrm>
            <a:off x="833188" y="1707521"/>
            <a:ext cx="7329849" cy="1728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Barlow"/>
              </a:rPr>
              <a:t>SPOŁECZNA ODPOWIEDZIALNOŚĆ BIZNESU </a:t>
            </a:r>
            <a:endParaRPr lang="pl-PL" sz="2800">
              <a:solidFill>
                <a:schemeClr val="accent1">
                  <a:lumMod val="60000"/>
                  <a:lumOff val="40000"/>
                </a:schemeClr>
              </a:solidFill>
              <a:latin typeface="Barlow"/>
            </a:endParaRPr>
          </a:p>
          <a:p>
            <a:pPr algn="ctr">
              <a:defRPr/>
            </a:pPr>
            <a:r>
              <a:rPr lang="pl-PL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Barlow"/>
              </a:rPr>
              <a:t>z naciskiem na aspekt ekologiczny</a:t>
            </a:r>
            <a:endParaRPr/>
          </a:p>
          <a:p>
            <a:pPr algn="ctr">
              <a:defRPr/>
            </a:pPr>
            <a:r>
              <a:rPr lang="pl-PL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Barlow"/>
              </a:rPr>
              <a:t> </a:t>
            </a:r>
            <a:endParaRPr lang="pl-PL" sz="2800">
              <a:solidFill>
                <a:schemeClr val="accent1">
                  <a:lumMod val="60000"/>
                  <a:lumOff val="40000"/>
                </a:schemeClr>
              </a:solidFill>
              <a:latin typeface="Barlow"/>
            </a:endParaRPr>
          </a:p>
        </p:txBody>
      </p:sp>
      <p:sp>
        <p:nvSpPr>
          <p:cNvPr id="14" name="pole tekstowe 13"/>
          <p:cNvSpPr txBox="1"/>
          <p:nvPr/>
        </p:nvSpPr>
        <p:spPr bwMode="auto">
          <a:xfrm>
            <a:off x="2025423" y="3771051"/>
            <a:ext cx="494538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2000" b="1">
                <a:solidFill>
                  <a:schemeClr val="bg1"/>
                </a:solidFill>
                <a:latin typeface="Arial"/>
              </a:rPr>
              <a:t>Czas trwania: 3h</a:t>
            </a:r>
            <a:endParaRPr lang="pl-PL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>
            <a:spLocks noGrp="1"/>
          </p:cNvSpPr>
          <p:nvPr>
            <p:ph type="title"/>
          </p:nvPr>
        </p:nvSpPr>
        <p:spPr bwMode="auto">
          <a:xfrm>
            <a:off x="1602091" y="684704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defRPr/>
            </a:pPr>
            <a:r>
              <a:rPr lang="pl-PL" sz="2400">
                <a:solidFill>
                  <a:srgbClr val="000000"/>
                </a:solidFill>
                <a:latin typeface="Arial"/>
              </a:rPr>
              <a:t>Czym jest Społeczna Odpowiedzialność Biznesu? </a:t>
            </a:r>
            <a:br>
              <a:rPr lang="pl-PL" sz="2400"/>
            </a:br>
            <a:endParaRPr sz="2400"/>
          </a:p>
        </p:txBody>
      </p:sp>
      <p:sp>
        <p:nvSpPr>
          <p:cNvPr id="172" name="Google Shape;172;p20"/>
          <p:cNvSpPr/>
          <p:nvPr/>
        </p:nvSpPr>
        <p:spPr bwMode="auto">
          <a:xfrm>
            <a:off x="6414896" y="1762123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3" name="Google Shape;173;p20"/>
          <p:cNvSpPr txBox="1"/>
          <p:nvPr/>
        </p:nvSpPr>
        <p:spPr bwMode="auto">
          <a:xfrm>
            <a:off x="6626502" y="2043787"/>
            <a:ext cx="382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24976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b="1">
                <a:solidFill>
                  <a:schemeClr val="dk1"/>
                </a:solidFill>
                <a:latin typeface="Barlow"/>
                <a:ea typeface="Barlow"/>
                <a:cs typeface="Barlow"/>
              </a:rPr>
              <a:t>2</a:t>
            </a:r>
            <a:endParaRPr sz="700">
              <a:solidFill>
                <a:schemeClr val="dk1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174" name="Google Shape;174;p20"/>
          <p:cNvSpPr/>
          <p:nvPr/>
        </p:nvSpPr>
        <p:spPr bwMode="auto">
          <a:xfrm>
            <a:off x="2154202" y="1762125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5" name="Google Shape;175;p20"/>
          <p:cNvSpPr txBox="1"/>
          <p:nvPr/>
        </p:nvSpPr>
        <p:spPr bwMode="auto">
          <a:xfrm>
            <a:off x="2352900" y="2043787"/>
            <a:ext cx="382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24976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b="1">
                <a:solidFill>
                  <a:schemeClr val="dk1"/>
                </a:solidFill>
                <a:latin typeface="Barlow"/>
                <a:ea typeface="Barlow"/>
                <a:cs typeface="Barlow"/>
              </a:rPr>
              <a:t>1</a:t>
            </a:r>
            <a:endParaRPr sz="700">
              <a:solidFill>
                <a:schemeClr val="dk1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176" name="Google Shape;176;p20"/>
          <p:cNvSpPr/>
          <p:nvPr/>
        </p:nvSpPr>
        <p:spPr bwMode="auto">
          <a:xfrm>
            <a:off x="0" y="4695867"/>
            <a:ext cx="9144000" cy="65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body" idx="1"/>
          </p:nvPr>
        </p:nvSpPr>
        <p:spPr bwMode="auto">
          <a:xfrm>
            <a:off x="516600" y="2695601"/>
            <a:ext cx="4055400" cy="208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l-PL" b="1">
                <a:latin typeface="Barlow Medium"/>
              </a:rPr>
              <a:t>DYSKUSJA </a:t>
            </a:r>
            <a:endParaRPr/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l-PL" sz="1200">
                <a:solidFill>
                  <a:srgbClr val="000000"/>
                </a:solidFill>
                <a:latin typeface="Arial"/>
              </a:rPr>
              <a:t>Czy spotkali się już Państwo z pojęciem CSR, jak myślicie, co ono oznacza?</a:t>
            </a:r>
            <a:endParaRPr lang="pl-PL" sz="1200"/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l-PL" sz="1200">
                <a:solidFill>
                  <a:srgbClr val="000000"/>
                </a:solidFill>
                <a:latin typeface="Arial"/>
              </a:rPr>
              <a:t>Czy znacie jakieś dobre praktyki wykorzystania CSR w codziennej pracy? </a:t>
            </a:r>
            <a:endParaRPr lang="pl-PL" sz="1200"/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l-PL" sz="1200">
                <a:solidFill>
                  <a:srgbClr val="000000"/>
                </a:solidFill>
                <a:latin typeface="Arial"/>
              </a:rPr>
              <a:t>Jakie aspekty CSR wprowadzane są w waszej firmie? </a:t>
            </a:r>
            <a:endParaRPr sz="1200"/>
          </a:p>
        </p:txBody>
      </p:sp>
      <p:sp>
        <p:nvSpPr>
          <p:cNvPr id="178" name="Google Shape;178;p20"/>
          <p:cNvSpPr txBox="1">
            <a:spLocks noGrp="1"/>
          </p:cNvSpPr>
          <p:nvPr>
            <p:ph type="body" idx="2"/>
          </p:nvPr>
        </p:nvSpPr>
        <p:spPr bwMode="auto">
          <a:xfrm>
            <a:off x="5680020" y="3294267"/>
            <a:ext cx="2696055" cy="14015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800" b="1">
                <a:latin typeface="Barlow Medium"/>
                <a:ea typeface="Barlow Medium"/>
                <a:cs typeface="Barlow Medium"/>
              </a:rPr>
              <a:t>Teoretyczne ujęcie CSR</a:t>
            </a:r>
            <a:endParaRPr sz="1800" b="1"/>
          </a:p>
        </p:txBody>
      </p:sp>
      <p:sp>
        <p:nvSpPr>
          <p:cNvPr id="179" name="Google Shape;179;p20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839117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/>
          <p:nvPr/>
        </p:nvSpPr>
        <p:spPr bwMode="auto">
          <a:xfrm>
            <a:off x="1571100" y="2007075"/>
            <a:ext cx="80550" cy="86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46" name="Google Shape;446;p27"/>
          <p:cNvSpPr/>
          <p:nvPr/>
        </p:nvSpPr>
        <p:spPr bwMode="auto">
          <a:xfrm>
            <a:off x="4491300" y="2050200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47" name="Google Shape;447;p27"/>
          <p:cNvSpPr/>
          <p:nvPr/>
        </p:nvSpPr>
        <p:spPr bwMode="auto">
          <a:xfrm>
            <a:off x="7288084" y="2041574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48" name="Google Shape;448;p27"/>
          <p:cNvSpPr txBox="1">
            <a:spLocks noGrp="1"/>
          </p:cNvSpPr>
          <p:nvPr>
            <p:ph type="title"/>
          </p:nvPr>
        </p:nvSpPr>
        <p:spPr bwMode="auto">
          <a:xfrm>
            <a:off x="516600" y="514350"/>
            <a:ext cx="800256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3200">
                <a:solidFill>
                  <a:schemeClr val="accent1">
                    <a:lumMod val="75000"/>
                  </a:schemeClr>
                </a:solidFill>
              </a:rPr>
              <a:t>Ekologiczna Społeczna Odpowiedzialność Biznesu</a:t>
            </a:r>
            <a:endParaRPr lang="en-GB" sz="3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9" name="Google Shape;449;p27"/>
          <p:cNvSpPr txBox="1">
            <a:spLocks noGrp="1"/>
          </p:cNvSpPr>
          <p:nvPr>
            <p:ph type="body" idx="1"/>
          </p:nvPr>
        </p:nvSpPr>
        <p:spPr bwMode="auto">
          <a:xfrm>
            <a:off x="678000" y="2354622"/>
            <a:ext cx="1947300" cy="95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400" b="1">
                <a:solidFill>
                  <a:srgbClr val="000000"/>
                </a:solidFill>
                <a:latin typeface="Arial"/>
              </a:rPr>
              <a:t>Etyczni  i ekologiczni dostawcy</a:t>
            </a:r>
            <a:endParaRPr sz="1400"/>
          </a:p>
        </p:txBody>
      </p:sp>
      <p:sp>
        <p:nvSpPr>
          <p:cNvPr id="450" name="Google Shape;450;p27"/>
          <p:cNvSpPr txBox="1">
            <a:spLocks noGrp="1"/>
          </p:cNvSpPr>
          <p:nvPr>
            <p:ph type="body" idx="2"/>
          </p:nvPr>
        </p:nvSpPr>
        <p:spPr bwMode="auto">
          <a:xfrm>
            <a:off x="3463530" y="2527212"/>
            <a:ext cx="2108700" cy="3755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b="1">
                <a:latin typeface="Barlow Medium"/>
                <a:ea typeface="Barlow Medium"/>
                <a:cs typeface="Barlow Medium"/>
              </a:rPr>
              <a:t>Eko - wolontariat</a:t>
            </a:r>
            <a:endParaRPr lang="pl-PL" b="1"/>
          </a:p>
        </p:txBody>
      </p:sp>
      <p:sp>
        <p:nvSpPr>
          <p:cNvPr id="451" name="Google Shape;451;p27"/>
          <p:cNvSpPr txBox="1">
            <a:spLocks noGrp="1"/>
          </p:cNvSpPr>
          <p:nvPr>
            <p:ph type="body" idx="3"/>
          </p:nvPr>
        </p:nvSpPr>
        <p:spPr bwMode="auto">
          <a:xfrm>
            <a:off x="6233224" y="2527212"/>
            <a:ext cx="2108700" cy="95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b="1">
                <a:solidFill>
                  <a:srgbClr val="000000"/>
                </a:solidFill>
                <a:latin typeface="Arial"/>
              </a:rPr>
              <a:t>Działania ekologiczne</a:t>
            </a:r>
            <a:endParaRPr lang="pl-PL"/>
          </a:p>
        </p:txBody>
      </p:sp>
      <p:sp>
        <p:nvSpPr>
          <p:cNvPr id="452" name="Google Shape;452;p27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53" name="Google Shape;453;p27"/>
          <p:cNvSpPr/>
          <p:nvPr/>
        </p:nvSpPr>
        <p:spPr bwMode="auto">
          <a:xfrm>
            <a:off x="3226381" y="3397722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54" name="Google Shape;454;p27"/>
          <p:cNvSpPr/>
          <p:nvPr/>
        </p:nvSpPr>
        <p:spPr bwMode="auto">
          <a:xfrm>
            <a:off x="5836920" y="3311622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56" name="Google Shape;456;p27"/>
          <p:cNvSpPr txBox="1">
            <a:spLocks noGrp="1"/>
          </p:cNvSpPr>
          <p:nvPr>
            <p:ph type="body" idx="1"/>
          </p:nvPr>
        </p:nvSpPr>
        <p:spPr bwMode="auto">
          <a:xfrm>
            <a:off x="2212381" y="3883750"/>
            <a:ext cx="2108700" cy="95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400" b="1">
                <a:solidFill>
                  <a:srgbClr val="000000"/>
                </a:solidFill>
                <a:latin typeface="Arial"/>
              </a:rPr>
              <a:t>Działanie na rzecz najbliższej okolicy</a:t>
            </a:r>
            <a:endParaRPr lang="pl-PL" sz="1400"/>
          </a:p>
        </p:txBody>
      </p:sp>
      <p:sp>
        <p:nvSpPr>
          <p:cNvPr id="457" name="Google Shape;457;p27"/>
          <p:cNvSpPr txBox="1">
            <a:spLocks noGrp="1"/>
          </p:cNvSpPr>
          <p:nvPr>
            <p:ph type="body" idx="2"/>
          </p:nvPr>
        </p:nvSpPr>
        <p:spPr bwMode="auto">
          <a:xfrm>
            <a:off x="4822919" y="3883750"/>
            <a:ext cx="2108700" cy="95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b="1">
                <a:latin typeface="Barlow Medium"/>
                <a:ea typeface="Barlow Medium"/>
                <a:cs typeface="Barlow Medium"/>
              </a:rPr>
              <a:t>Kampanie społeczne</a:t>
            </a:r>
            <a:endParaRPr lang="pl-PL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8913468" name="Google Shape;21;p4"/>
          <p:cNvSpPr txBox="1">
            <a:spLocks noGrp="1"/>
          </p:cNvSpPr>
          <p:nvPr>
            <p:ph type="body" idx="1"/>
          </p:nvPr>
        </p:nvSpPr>
        <p:spPr bwMode="auto">
          <a:xfrm>
            <a:off x="942928" y="941928"/>
            <a:ext cx="4784400" cy="234689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488949">
              <a:spcBef>
                <a:spcPts val="0"/>
              </a:spcBef>
              <a:spcAft>
                <a:spcPts val="0"/>
              </a:spcAft>
              <a:buSzPts val="4100"/>
              <a:buChar char="•"/>
              <a:defRPr sz="4100" b="1"/>
            </a:lvl1pPr>
            <a:lvl2pPr marL="914400" lvl="1" indent="-488949">
              <a:spcBef>
                <a:spcPts val="799"/>
              </a:spcBef>
              <a:spcAft>
                <a:spcPts val="0"/>
              </a:spcAft>
              <a:buSzPts val="4100"/>
              <a:buChar char="○"/>
              <a:defRPr sz="4100" b="1"/>
            </a:lvl2pPr>
            <a:lvl3pPr marL="1371600" lvl="2" indent="-488949">
              <a:spcBef>
                <a:spcPts val="799"/>
              </a:spcBef>
              <a:spcAft>
                <a:spcPts val="0"/>
              </a:spcAft>
              <a:buSzPts val="4100"/>
              <a:buChar char="■"/>
              <a:defRPr sz="4100" b="1"/>
            </a:lvl3pPr>
            <a:lvl4pPr marL="1828800" lvl="3" indent="-488949">
              <a:spcBef>
                <a:spcPts val="799"/>
              </a:spcBef>
              <a:spcAft>
                <a:spcPts val="0"/>
              </a:spcAft>
              <a:buSzPts val="4100"/>
              <a:buChar char="●"/>
              <a:defRPr sz="4100" b="1"/>
            </a:lvl4pPr>
            <a:lvl5pPr marL="2286000" lvl="4" indent="-488949">
              <a:spcBef>
                <a:spcPts val="799"/>
              </a:spcBef>
              <a:spcAft>
                <a:spcPts val="0"/>
              </a:spcAft>
              <a:buSzPts val="4100"/>
              <a:buChar char="○"/>
              <a:defRPr sz="4100" b="1"/>
            </a:lvl5pPr>
            <a:lvl6pPr marL="2743200" lvl="5" indent="-488949">
              <a:spcBef>
                <a:spcPts val="799"/>
              </a:spcBef>
              <a:spcAft>
                <a:spcPts val="0"/>
              </a:spcAft>
              <a:buSzPts val="4100"/>
              <a:buChar char="■"/>
              <a:defRPr sz="4100" b="1"/>
            </a:lvl6pPr>
            <a:lvl7pPr marL="3200400" lvl="6" indent="-488949">
              <a:spcBef>
                <a:spcPts val="799"/>
              </a:spcBef>
              <a:spcAft>
                <a:spcPts val="0"/>
              </a:spcAft>
              <a:buSzPts val="4100"/>
              <a:buChar char="●"/>
              <a:defRPr sz="4100" b="1"/>
            </a:lvl7pPr>
            <a:lvl8pPr marL="3657600" lvl="7" indent="-488949">
              <a:spcBef>
                <a:spcPts val="799"/>
              </a:spcBef>
              <a:spcAft>
                <a:spcPts val="0"/>
              </a:spcAft>
              <a:buSzPts val="4100"/>
              <a:buChar char="○"/>
              <a:defRPr sz="4100" b="1"/>
            </a:lvl8pPr>
            <a:lvl9pPr marL="4114800" lvl="8" indent="-488949">
              <a:spcBef>
                <a:spcPts val="799"/>
              </a:spcBef>
              <a:spcAft>
                <a:spcPts val="799"/>
              </a:spcAft>
              <a:buSzPts val="4100"/>
              <a:buChar char="■"/>
              <a:defRPr sz="4100" b="1"/>
            </a:lvl9pPr>
          </a:lstStyle>
          <a:p>
            <a:pPr marL="0" indent="0">
              <a:buClr>
                <a:schemeClr val="dk1"/>
              </a:buClr>
              <a:buSzPts val="4100"/>
              <a:buFont typeface="Barlow"/>
              <a:buNone/>
              <a:defRPr/>
            </a:pPr>
            <a:r>
              <a:t>Ćwiczenie:</a:t>
            </a:r>
          </a:p>
          <a:p>
            <a:pPr marL="0" indent="0">
              <a:buClr>
                <a:schemeClr val="dk1"/>
              </a:buClr>
              <a:buSzPts val="4100"/>
              <a:buFont typeface="Barlow"/>
              <a:buNone/>
              <a:defRPr/>
            </a:pPr>
            <a:endParaRPr/>
          </a:p>
          <a:p>
            <a:pPr marL="0" indent="0">
              <a:buClr>
                <a:schemeClr val="dk1"/>
              </a:buClr>
              <a:buSzPts val="4100"/>
              <a:buFont typeface="Barlow"/>
              <a:buNone/>
              <a:defRPr/>
            </a:pPr>
            <a:r>
              <a:rPr sz="2000"/>
              <a:t>Sposoby w jaki firma może zmniejszyć swój negatywny wpływa na środowisko</a:t>
            </a:r>
          </a:p>
        </p:txBody>
      </p:sp>
      <p:sp>
        <p:nvSpPr>
          <p:cNvPr id="2129052966" name="Google Shape;22;p4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4A9E1F05-7CE2-9500-5CBA-070A05DFEEDE}" type="slidenum">
              <a:rPr lang="en"/>
              <a:t>13</a:t>
            </a:fld>
            <a:endParaRPr/>
          </a:p>
        </p:txBody>
      </p:sp>
      <p:sp>
        <p:nvSpPr>
          <p:cNvPr id="2059840202" name="Google Shape;174;p20"/>
          <p:cNvSpPr/>
          <p:nvPr/>
        </p:nvSpPr>
        <p:spPr bwMode="auto">
          <a:xfrm>
            <a:off x="2061378" y="3860112"/>
            <a:ext cx="351663" cy="377082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45724" tIns="45724" rIns="45724" bIns="45724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01238753" name="Google Shape;174;p20"/>
          <p:cNvSpPr/>
          <p:nvPr/>
        </p:nvSpPr>
        <p:spPr bwMode="auto">
          <a:xfrm>
            <a:off x="5956859" y="3860112"/>
            <a:ext cx="351662" cy="377082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45724" tIns="45724" rIns="45724" bIns="45724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4317072" name="pole tekstowe 414317071"/>
          <p:cNvSpPr txBox="1"/>
          <p:nvPr/>
        </p:nvSpPr>
        <p:spPr bwMode="auto">
          <a:xfrm>
            <a:off x="1394998" y="4353429"/>
            <a:ext cx="1684424" cy="304835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Barlow"/>
                <a:ea typeface="Barlow"/>
                <a:cs typeface="Barlow"/>
              </a:rPr>
              <a:t>BRAINSTORMING</a:t>
            </a:r>
          </a:p>
        </p:txBody>
      </p:sp>
      <p:sp>
        <p:nvSpPr>
          <p:cNvPr id="1083507805" name="pole tekstowe 1083507804"/>
          <p:cNvSpPr txBox="1"/>
          <p:nvPr/>
        </p:nvSpPr>
        <p:spPr bwMode="auto">
          <a:xfrm>
            <a:off x="5157087" y="4353429"/>
            <a:ext cx="1951207" cy="304835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Barlow"/>
                <a:ea typeface="Barlow"/>
                <a:cs typeface="Barlow"/>
              </a:rPr>
              <a:t>PRACA W GRUPACH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 bwMode="auto">
          <a:xfrm>
            <a:off x="6129125" y="0"/>
            <a:ext cx="3015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 bwMode="auto">
          <a:xfrm>
            <a:off x="514348" y="1352550"/>
            <a:ext cx="4695480" cy="243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800">
                <a:solidFill>
                  <a:schemeClr val="tx1"/>
                </a:solidFill>
                <a:latin typeface="Barlow"/>
              </a:rPr>
              <a:t>ĆWICZENIE</a:t>
            </a:r>
            <a:br>
              <a:rPr lang="pl-PL" sz="2800">
                <a:latin typeface="Barlow"/>
              </a:rPr>
            </a:br>
            <a:br>
              <a:rPr lang="pl-PL" sz="2800">
                <a:latin typeface="Barlow"/>
              </a:rPr>
            </a:br>
            <a:r>
              <a:rPr lang="pl-PL" sz="2800">
                <a:solidFill>
                  <a:schemeClr val="accent1">
                    <a:lumMod val="75000"/>
                  </a:schemeClr>
                </a:solidFill>
                <a:latin typeface="Barlow"/>
              </a:rPr>
              <a:t>Przykłady działań związanych z CSR</a:t>
            </a:r>
            <a:br>
              <a:rPr lang="pl-PL" sz="2800" b="1">
                <a:solidFill>
                  <a:srgbClr val="558035"/>
                </a:solidFill>
                <a:latin typeface="Barlow"/>
              </a:rPr>
            </a:br>
            <a:endParaRPr lang="pl-PL" sz="2800">
              <a:latin typeface="Barlow"/>
            </a:endParaRPr>
          </a:p>
        </p:txBody>
      </p:sp>
      <p:pic>
        <p:nvPicPr>
          <p:cNvPr id="141" name="Google Shape;141;p18"/>
          <p:cNvPicPr/>
          <p:nvPr/>
        </p:nvPicPr>
        <p:blipFill>
          <a:blip r:embed="rId2">
            <a:alphaModFix/>
          </a:blip>
          <a:srcRect t="8409" b="8409"/>
          <a:stretch/>
        </p:blipFill>
        <p:spPr bwMode="auto">
          <a:xfrm>
            <a:off x="5331841" y="514350"/>
            <a:ext cx="3297811" cy="4114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/>
          <p:nvPr/>
        </p:nvPicPr>
        <p:blipFill>
          <a:blip r:embed="rId2">
            <a:alphaModFix/>
          </a:blip>
          <a:srcRect t="81482"/>
          <a:stretch/>
        </p:blipFill>
        <p:spPr bwMode="auto">
          <a:xfrm rot="-5400000" flipH="1">
            <a:off x="7047697" y="1441265"/>
            <a:ext cx="3537567" cy="655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1"/>
          <p:cNvGrpSpPr/>
          <p:nvPr/>
        </p:nvGrpSpPr>
        <p:grpSpPr bwMode="auto">
          <a:xfrm>
            <a:off x="6696137" y="2294765"/>
            <a:ext cx="303698" cy="471466"/>
            <a:chOff x="11045846" y="4564385"/>
            <a:chExt cx="607396" cy="942932"/>
          </a:xfrm>
        </p:grpSpPr>
        <p:sp>
          <p:nvSpPr>
            <p:cNvPr id="186" name="Google Shape;186;p21"/>
            <p:cNvSpPr/>
            <p:nvPr/>
          </p:nvSpPr>
          <p:spPr bwMode="auto">
            <a:xfrm>
              <a:off x="11093544" y="5417279"/>
              <a:ext cx="511998" cy="90038"/>
            </a:xfrm>
            <a:custGeom>
              <a:avLst/>
              <a:gdLst/>
              <a:ahLst/>
              <a:cxnLst/>
              <a:rect l="l" t="t" r="r" b="b"/>
              <a:pathLst>
                <a:path w="511998" h="90038" extrusionOk="0">
                  <a:moveTo>
                    <a:pt x="511999" y="45019"/>
                  </a:moveTo>
                  <a:cubicBezTo>
                    <a:pt x="511999" y="69883"/>
                    <a:pt x="397384" y="90039"/>
                    <a:pt x="255999" y="90039"/>
                  </a:cubicBezTo>
                  <a:cubicBezTo>
                    <a:pt x="114615" y="90039"/>
                    <a:pt x="0" y="69883"/>
                    <a:pt x="0" y="45019"/>
                  </a:cubicBezTo>
                  <a:cubicBezTo>
                    <a:pt x="0" y="20156"/>
                    <a:pt x="114615" y="0"/>
                    <a:pt x="255999" y="0"/>
                  </a:cubicBezTo>
                  <a:cubicBezTo>
                    <a:pt x="397384" y="0"/>
                    <a:pt x="511999" y="20156"/>
                    <a:pt x="511999" y="45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7" name="Google Shape;187;p21"/>
            <p:cNvSpPr/>
            <p:nvPr/>
          </p:nvSpPr>
          <p:spPr bwMode="auto">
            <a:xfrm>
              <a:off x="11045846" y="4884385"/>
              <a:ext cx="607396" cy="432307"/>
            </a:xfrm>
            <a:custGeom>
              <a:avLst/>
              <a:gdLst/>
              <a:ahLst/>
              <a:cxnLst/>
              <a:rect l="l" t="t" r="r" b="b"/>
              <a:pathLst>
                <a:path w="607396" h="432307" extrusionOk="0">
                  <a:moveTo>
                    <a:pt x="303698" y="432307"/>
                  </a:moveTo>
                  <a:cubicBezTo>
                    <a:pt x="136237" y="432307"/>
                    <a:pt x="0" y="295993"/>
                    <a:pt x="0" y="128437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28437"/>
                  </a:lnTo>
                  <a:cubicBezTo>
                    <a:pt x="25132" y="282125"/>
                    <a:pt x="150097" y="407161"/>
                    <a:pt x="303698" y="407161"/>
                  </a:cubicBezTo>
                  <a:cubicBezTo>
                    <a:pt x="457299" y="407161"/>
                    <a:pt x="582265" y="282125"/>
                    <a:pt x="582265" y="128437"/>
                  </a:cubicBezTo>
                  <a:lnTo>
                    <a:pt x="582265" y="12573"/>
                  </a:lnTo>
                  <a:cubicBezTo>
                    <a:pt x="582265" y="5630"/>
                    <a:pt x="587891" y="0"/>
                    <a:pt x="594831" y="0"/>
                  </a:cubicBezTo>
                  <a:cubicBezTo>
                    <a:pt x="601770" y="0"/>
                    <a:pt x="607397" y="5630"/>
                    <a:pt x="607397" y="12573"/>
                  </a:cubicBezTo>
                  <a:lnTo>
                    <a:pt x="607397" y="128437"/>
                  </a:lnTo>
                  <a:cubicBezTo>
                    <a:pt x="607397" y="295993"/>
                    <a:pt x="471160" y="432307"/>
                    <a:pt x="303698" y="432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8" name="Google Shape;188;p21"/>
            <p:cNvSpPr/>
            <p:nvPr/>
          </p:nvSpPr>
          <p:spPr bwMode="auto">
            <a:xfrm>
              <a:off x="11156780" y="4564385"/>
              <a:ext cx="385528" cy="332575"/>
            </a:xfrm>
            <a:custGeom>
              <a:avLst/>
              <a:gdLst/>
              <a:ahLst/>
              <a:cxnLst/>
              <a:rect l="l" t="t" r="r" b="b"/>
              <a:pathLst>
                <a:path w="385528" h="332575" extrusionOk="0">
                  <a:moveTo>
                    <a:pt x="385528" y="332576"/>
                  </a:moveTo>
                  <a:lnTo>
                    <a:pt x="0" y="332576"/>
                  </a:lnTo>
                  <a:lnTo>
                    <a:pt x="0" y="192873"/>
                  </a:lnTo>
                  <a:cubicBezTo>
                    <a:pt x="0" y="86352"/>
                    <a:pt x="86303" y="0"/>
                    <a:pt x="192764" y="0"/>
                  </a:cubicBezTo>
                  <a:lnTo>
                    <a:pt x="192764" y="0"/>
                  </a:lnTo>
                  <a:cubicBezTo>
                    <a:pt x="299225" y="0"/>
                    <a:pt x="385528" y="86352"/>
                    <a:pt x="385528" y="192873"/>
                  </a:cubicBezTo>
                  <a:lnTo>
                    <a:pt x="385528" y="3325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9" name="Google Shape;189;p21"/>
            <p:cNvSpPr/>
            <p:nvPr/>
          </p:nvSpPr>
          <p:spPr bwMode="auto">
            <a:xfrm>
              <a:off x="11336978" y="5291547"/>
              <a:ext cx="25130" cy="183321"/>
            </a:xfrm>
            <a:custGeom>
              <a:avLst/>
              <a:gdLst/>
              <a:ahLst/>
              <a:cxnLst/>
              <a:rect l="l" t="t" r="r" b="b"/>
              <a:pathLst>
                <a:path w="25131" h="183321" extrusionOk="0">
                  <a:moveTo>
                    <a:pt x="12566" y="183321"/>
                  </a:moveTo>
                  <a:cubicBezTo>
                    <a:pt x="5626" y="183321"/>
                    <a:pt x="0" y="177692"/>
                    <a:pt x="0" y="170748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70748"/>
                  </a:lnTo>
                  <a:cubicBezTo>
                    <a:pt x="25132" y="177692"/>
                    <a:pt x="19505" y="183321"/>
                    <a:pt x="12566" y="183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0" name="Google Shape;190;p21"/>
            <p:cNvSpPr/>
            <p:nvPr/>
          </p:nvSpPr>
          <p:spPr bwMode="auto">
            <a:xfrm>
              <a:off x="11144213" y="4564787"/>
              <a:ext cx="410661" cy="664342"/>
            </a:xfrm>
            <a:custGeom>
              <a:avLst/>
              <a:gdLst/>
              <a:ahLst/>
              <a:cxnLst/>
              <a:rect l="l" t="t" r="r" b="b"/>
              <a:pathLst>
                <a:path w="410661" h="664342" extrusionOk="0">
                  <a:moveTo>
                    <a:pt x="205331" y="664343"/>
                  </a:moveTo>
                  <a:cubicBezTo>
                    <a:pt x="92109" y="664343"/>
                    <a:pt x="0" y="572182"/>
                    <a:pt x="0" y="458896"/>
                  </a:cubicBezTo>
                  <a:lnTo>
                    <a:pt x="0" y="205447"/>
                  </a:lnTo>
                  <a:cubicBezTo>
                    <a:pt x="0" y="92161"/>
                    <a:pt x="92109" y="0"/>
                    <a:pt x="205331" y="0"/>
                  </a:cubicBezTo>
                  <a:cubicBezTo>
                    <a:pt x="318553" y="0"/>
                    <a:pt x="410662" y="92161"/>
                    <a:pt x="410662" y="205447"/>
                  </a:cubicBezTo>
                  <a:lnTo>
                    <a:pt x="410662" y="458896"/>
                  </a:lnTo>
                  <a:cubicBezTo>
                    <a:pt x="410662" y="572182"/>
                    <a:pt x="318553" y="664343"/>
                    <a:pt x="205331" y="664343"/>
                  </a:cubicBezTo>
                  <a:close/>
                  <a:moveTo>
                    <a:pt x="205331" y="25146"/>
                  </a:moveTo>
                  <a:cubicBezTo>
                    <a:pt x="105970" y="25146"/>
                    <a:pt x="25132" y="106029"/>
                    <a:pt x="25132" y="205447"/>
                  </a:cubicBezTo>
                  <a:lnTo>
                    <a:pt x="25132" y="458896"/>
                  </a:lnTo>
                  <a:cubicBezTo>
                    <a:pt x="25132" y="558313"/>
                    <a:pt x="105970" y="639197"/>
                    <a:pt x="205331" y="639197"/>
                  </a:cubicBezTo>
                  <a:cubicBezTo>
                    <a:pt x="304692" y="639197"/>
                    <a:pt x="385530" y="558313"/>
                    <a:pt x="385530" y="458896"/>
                  </a:cubicBezTo>
                  <a:lnTo>
                    <a:pt x="385530" y="205447"/>
                  </a:lnTo>
                  <a:cubicBezTo>
                    <a:pt x="385530" y="106029"/>
                    <a:pt x="304692" y="25146"/>
                    <a:pt x="205331" y="25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91" name="Google Shape;191;p21"/>
          <p:cNvGrpSpPr/>
          <p:nvPr/>
        </p:nvGrpSpPr>
        <p:grpSpPr bwMode="auto">
          <a:xfrm>
            <a:off x="4150712" y="2233346"/>
            <a:ext cx="344194" cy="471466"/>
            <a:chOff x="6037273" y="4564385"/>
            <a:chExt cx="688388" cy="942932"/>
          </a:xfrm>
        </p:grpSpPr>
        <p:sp>
          <p:nvSpPr>
            <p:cNvPr id="192" name="Google Shape;192;p21"/>
            <p:cNvSpPr/>
            <p:nvPr/>
          </p:nvSpPr>
          <p:spPr bwMode="auto">
            <a:xfrm>
              <a:off x="6037273" y="4564385"/>
              <a:ext cx="571373" cy="570663"/>
            </a:xfrm>
            <a:custGeom>
              <a:avLst/>
              <a:gdLst/>
              <a:ahLst/>
              <a:cxnLst/>
              <a:rect l="l" t="t" r="r" b="b"/>
              <a:pathLst>
                <a:path w="571373" h="570663" extrusionOk="0">
                  <a:moveTo>
                    <a:pt x="571374" y="285332"/>
                  </a:moveTo>
                  <a:cubicBezTo>
                    <a:pt x="571374" y="442916"/>
                    <a:pt x="443467" y="570663"/>
                    <a:pt x="285687" y="570663"/>
                  </a:cubicBezTo>
                  <a:cubicBezTo>
                    <a:pt x="127906" y="570663"/>
                    <a:pt x="0" y="442916"/>
                    <a:pt x="0" y="285332"/>
                  </a:cubicBezTo>
                  <a:cubicBezTo>
                    <a:pt x="0" y="127747"/>
                    <a:pt x="127906" y="0"/>
                    <a:pt x="285687" y="0"/>
                  </a:cubicBezTo>
                  <a:cubicBezTo>
                    <a:pt x="443467" y="0"/>
                    <a:pt x="571374" y="127747"/>
                    <a:pt x="571374" y="2853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3" name="Google Shape;193;p21"/>
            <p:cNvSpPr/>
            <p:nvPr/>
          </p:nvSpPr>
          <p:spPr bwMode="auto">
            <a:xfrm>
              <a:off x="6047811" y="4572337"/>
              <a:ext cx="677850" cy="878298"/>
            </a:xfrm>
            <a:custGeom>
              <a:avLst/>
              <a:gdLst/>
              <a:ahLst/>
              <a:cxnLst/>
              <a:rect l="l" t="t" r="r" b="b"/>
              <a:pathLst>
                <a:path w="677850" h="878298" extrusionOk="0">
                  <a:moveTo>
                    <a:pt x="499615" y="878298"/>
                  </a:moveTo>
                  <a:lnTo>
                    <a:pt x="178217" y="878298"/>
                  </a:lnTo>
                  <a:cubicBezTo>
                    <a:pt x="172759" y="878298"/>
                    <a:pt x="168333" y="873878"/>
                    <a:pt x="168333" y="868426"/>
                  </a:cubicBezTo>
                  <a:lnTo>
                    <a:pt x="168333" y="685149"/>
                  </a:lnTo>
                  <a:cubicBezTo>
                    <a:pt x="168333" y="653557"/>
                    <a:pt x="153710" y="623830"/>
                    <a:pt x="128212" y="603594"/>
                  </a:cubicBezTo>
                  <a:cubicBezTo>
                    <a:pt x="36744" y="531001"/>
                    <a:pt x="-10457" y="418061"/>
                    <a:pt x="1956" y="301477"/>
                  </a:cubicBezTo>
                  <a:cubicBezTo>
                    <a:pt x="19022" y="141231"/>
                    <a:pt x="153526" y="11990"/>
                    <a:pt x="314831" y="845"/>
                  </a:cubicBezTo>
                  <a:cubicBezTo>
                    <a:pt x="409957" y="-5735"/>
                    <a:pt x="500687" y="26277"/>
                    <a:pt x="570108" y="90985"/>
                  </a:cubicBezTo>
                  <a:cubicBezTo>
                    <a:pt x="638579" y="154801"/>
                    <a:pt x="677850" y="245027"/>
                    <a:pt x="677850" y="338521"/>
                  </a:cubicBezTo>
                  <a:cubicBezTo>
                    <a:pt x="677850" y="442476"/>
                    <a:pt x="630987" y="539190"/>
                    <a:pt x="549283" y="603864"/>
                  </a:cubicBezTo>
                  <a:cubicBezTo>
                    <a:pt x="523998" y="623878"/>
                    <a:pt x="509499" y="653499"/>
                    <a:pt x="509499" y="685130"/>
                  </a:cubicBezTo>
                  <a:lnTo>
                    <a:pt x="509499" y="868426"/>
                  </a:lnTo>
                  <a:cubicBezTo>
                    <a:pt x="509499" y="873878"/>
                    <a:pt x="505074" y="878298"/>
                    <a:pt x="499615" y="878298"/>
                  </a:cubicBezTo>
                  <a:close/>
                  <a:moveTo>
                    <a:pt x="188102" y="858554"/>
                  </a:moveTo>
                  <a:lnTo>
                    <a:pt x="489731" y="858554"/>
                  </a:lnTo>
                  <a:lnTo>
                    <a:pt x="489731" y="685130"/>
                  </a:lnTo>
                  <a:cubicBezTo>
                    <a:pt x="489731" y="647435"/>
                    <a:pt x="506961" y="612174"/>
                    <a:pt x="537004" y="588391"/>
                  </a:cubicBezTo>
                  <a:cubicBezTo>
                    <a:pt x="613950" y="527482"/>
                    <a:pt x="658082" y="436407"/>
                    <a:pt x="658082" y="338521"/>
                  </a:cubicBezTo>
                  <a:cubicBezTo>
                    <a:pt x="658082" y="250479"/>
                    <a:pt x="621103" y="165516"/>
                    <a:pt x="556619" y="105417"/>
                  </a:cubicBezTo>
                  <a:cubicBezTo>
                    <a:pt x="491256" y="44498"/>
                    <a:pt x="405946" y="14390"/>
                    <a:pt x="316192" y="20541"/>
                  </a:cubicBezTo>
                  <a:cubicBezTo>
                    <a:pt x="164318" y="31035"/>
                    <a:pt x="37681" y="152709"/>
                    <a:pt x="21619" y="303569"/>
                  </a:cubicBezTo>
                  <a:cubicBezTo>
                    <a:pt x="9924" y="413390"/>
                    <a:pt x="54370" y="519769"/>
                    <a:pt x="140510" y="588140"/>
                  </a:cubicBezTo>
                  <a:cubicBezTo>
                    <a:pt x="170756" y="612141"/>
                    <a:pt x="188102" y="647498"/>
                    <a:pt x="188102" y="685149"/>
                  </a:cubicBezTo>
                  <a:lnTo>
                    <a:pt x="188102" y="8585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4" name="Google Shape;194;p21"/>
            <p:cNvSpPr/>
            <p:nvPr/>
          </p:nvSpPr>
          <p:spPr bwMode="auto">
            <a:xfrm>
              <a:off x="6259160" y="5430892"/>
              <a:ext cx="250325" cy="76425"/>
            </a:xfrm>
            <a:custGeom>
              <a:avLst/>
              <a:gdLst/>
              <a:ahLst/>
              <a:cxnLst/>
              <a:rect l="l" t="t" r="r" b="b"/>
              <a:pathLst>
                <a:path w="250325" h="76425" extrusionOk="0">
                  <a:moveTo>
                    <a:pt x="125160" y="76426"/>
                  </a:moveTo>
                  <a:cubicBezTo>
                    <a:pt x="54976" y="76426"/>
                    <a:pt x="0" y="47191"/>
                    <a:pt x="0" y="9872"/>
                  </a:cubicBezTo>
                  <a:cubicBezTo>
                    <a:pt x="0" y="4420"/>
                    <a:pt x="4426" y="0"/>
                    <a:pt x="9884" y="0"/>
                  </a:cubicBezTo>
                  <a:cubicBezTo>
                    <a:pt x="15343" y="0"/>
                    <a:pt x="19769" y="4420"/>
                    <a:pt x="19769" y="9872"/>
                  </a:cubicBezTo>
                  <a:cubicBezTo>
                    <a:pt x="19769" y="32012"/>
                    <a:pt x="63051" y="56682"/>
                    <a:pt x="125160" y="56682"/>
                  </a:cubicBezTo>
                  <a:cubicBezTo>
                    <a:pt x="187270" y="56682"/>
                    <a:pt x="230557" y="32012"/>
                    <a:pt x="230557" y="9872"/>
                  </a:cubicBezTo>
                  <a:cubicBezTo>
                    <a:pt x="230557" y="4420"/>
                    <a:pt x="234983" y="0"/>
                    <a:pt x="240441" y="0"/>
                  </a:cubicBezTo>
                  <a:cubicBezTo>
                    <a:pt x="245900" y="0"/>
                    <a:pt x="250326" y="4420"/>
                    <a:pt x="250326" y="9872"/>
                  </a:cubicBezTo>
                  <a:cubicBezTo>
                    <a:pt x="250326" y="47191"/>
                    <a:pt x="195344" y="76426"/>
                    <a:pt x="125160" y="76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5" name="Google Shape;195;p21"/>
            <p:cNvSpPr/>
            <p:nvPr/>
          </p:nvSpPr>
          <p:spPr bwMode="auto">
            <a:xfrm>
              <a:off x="6177886" y="5220082"/>
              <a:ext cx="417686" cy="47276"/>
            </a:xfrm>
            <a:custGeom>
              <a:avLst/>
              <a:gdLst/>
              <a:ahLst/>
              <a:cxnLst/>
              <a:rect l="l" t="t" r="r" b="b"/>
              <a:pathLst>
                <a:path w="417686" h="47276" extrusionOk="0">
                  <a:moveTo>
                    <a:pt x="9874" y="47276"/>
                  </a:moveTo>
                  <a:cubicBezTo>
                    <a:pt x="4725" y="47276"/>
                    <a:pt x="386" y="43295"/>
                    <a:pt x="24" y="38089"/>
                  </a:cubicBezTo>
                  <a:cubicBezTo>
                    <a:pt x="-352" y="32647"/>
                    <a:pt x="3755" y="27932"/>
                    <a:pt x="9199" y="27556"/>
                  </a:cubicBezTo>
                  <a:lnTo>
                    <a:pt x="407117" y="18"/>
                  </a:lnTo>
                  <a:cubicBezTo>
                    <a:pt x="412721" y="-305"/>
                    <a:pt x="417286" y="3749"/>
                    <a:pt x="417663" y="9181"/>
                  </a:cubicBezTo>
                  <a:cubicBezTo>
                    <a:pt x="418039" y="14624"/>
                    <a:pt x="413932" y="19338"/>
                    <a:pt x="408488" y="19714"/>
                  </a:cubicBezTo>
                  <a:lnTo>
                    <a:pt x="10569" y="47252"/>
                  </a:lnTo>
                  <a:cubicBezTo>
                    <a:pt x="10333" y="47267"/>
                    <a:pt x="10101" y="47276"/>
                    <a:pt x="9874" y="47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6" name="Google Shape;196;p21"/>
            <p:cNvSpPr/>
            <p:nvPr/>
          </p:nvSpPr>
          <p:spPr bwMode="auto">
            <a:xfrm>
              <a:off x="6177886" y="5283226"/>
              <a:ext cx="417686" cy="47272"/>
            </a:xfrm>
            <a:custGeom>
              <a:avLst/>
              <a:gdLst/>
              <a:ahLst/>
              <a:cxnLst/>
              <a:rect l="l" t="t" r="r" b="b"/>
              <a:pathLst>
                <a:path w="417686" h="47272" extrusionOk="0">
                  <a:moveTo>
                    <a:pt x="9874" y="47272"/>
                  </a:moveTo>
                  <a:cubicBezTo>
                    <a:pt x="4725" y="47272"/>
                    <a:pt x="386" y="43291"/>
                    <a:pt x="24" y="38085"/>
                  </a:cubicBezTo>
                  <a:cubicBezTo>
                    <a:pt x="-352" y="32643"/>
                    <a:pt x="3755" y="27929"/>
                    <a:pt x="9199" y="27553"/>
                  </a:cubicBezTo>
                  <a:lnTo>
                    <a:pt x="407117" y="14"/>
                  </a:lnTo>
                  <a:cubicBezTo>
                    <a:pt x="412721" y="-270"/>
                    <a:pt x="417286" y="3740"/>
                    <a:pt x="417663" y="9178"/>
                  </a:cubicBezTo>
                  <a:cubicBezTo>
                    <a:pt x="418039" y="14620"/>
                    <a:pt x="413932" y="19334"/>
                    <a:pt x="408488" y="19710"/>
                  </a:cubicBezTo>
                  <a:lnTo>
                    <a:pt x="10569" y="47248"/>
                  </a:lnTo>
                  <a:cubicBezTo>
                    <a:pt x="10333" y="47263"/>
                    <a:pt x="10101" y="47272"/>
                    <a:pt x="9874" y="47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7" name="Google Shape;197;p21"/>
            <p:cNvSpPr/>
            <p:nvPr/>
          </p:nvSpPr>
          <p:spPr bwMode="auto">
            <a:xfrm>
              <a:off x="6177886" y="5346360"/>
              <a:ext cx="417686" cy="47285"/>
            </a:xfrm>
            <a:custGeom>
              <a:avLst/>
              <a:gdLst/>
              <a:ahLst/>
              <a:cxnLst/>
              <a:rect l="l" t="t" r="r" b="b"/>
              <a:pathLst>
                <a:path w="417686" h="47285" extrusionOk="0">
                  <a:moveTo>
                    <a:pt x="9874" y="47285"/>
                  </a:moveTo>
                  <a:cubicBezTo>
                    <a:pt x="4725" y="47285"/>
                    <a:pt x="386" y="43304"/>
                    <a:pt x="24" y="38098"/>
                  </a:cubicBezTo>
                  <a:cubicBezTo>
                    <a:pt x="-352" y="32656"/>
                    <a:pt x="3755" y="27941"/>
                    <a:pt x="9199" y="27565"/>
                  </a:cubicBezTo>
                  <a:lnTo>
                    <a:pt x="407117" y="22"/>
                  </a:lnTo>
                  <a:cubicBezTo>
                    <a:pt x="412721" y="-339"/>
                    <a:pt x="417286" y="3753"/>
                    <a:pt x="417663" y="9186"/>
                  </a:cubicBezTo>
                  <a:cubicBezTo>
                    <a:pt x="418039" y="14628"/>
                    <a:pt x="413932" y="19342"/>
                    <a:pt x="408488" y="19718"/>
                  </a:cubicBezTo>
                  <a:lnTo>
                    <a:pt x="10569" y="47261"/>
                  </a:lnTo>
                  <a:cubicBezTo>
                    <a:pt x="10333" y="47276"/>
                    <a:pt x="10101" y="47285"/>
                    <a:pt x="9874" y="47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98" name="Google Shape;198;p21"/>
          <p:cNvGrpSpPr/>
          <p:nvPr/>
        </p:nvGrpSpPr>
        <p:grpSpPr bwMode="auto">
          <a:xfrm>
            <a:off x="1259253" y="2331037"/>
            <a:ext cx="503421" cy="471217"/>
            <a:chOff x="1028700" y="4564384"/>
            <a:chExt cx="1006842" cy="942434"/>
          </a:xfrm>
        </p:grpSpPr>
        <p:sp>
          <p:nvSpPr>
            <p:cNvPr id="199" name="Google Shape;199;p21"/>
            <p:cNvSpPr/>
            <p:nvPr/>
          </p:nvSpPr>
          <p:spPr bwMode="auto">
            <a:xfrm>
              <a:off x="1028700" y="4926696"/>
              <a:ext cx="218498" cy="580122"/>
            </a:xfrm>
            <a:custGeom>
              <a:avLst/>
              <a:gdLst/>
              <a:ahLst/>
              <a:cxnLst/>
              <a:rect l="l" t="t" r="r" b="b"/>
              <a:pathLst>
                <a:path w="218499" h="580122" extrusionOk="0">
                  <a:moveTo>
                    <a:pt x="0" y="580123"/>
                  </a:moveTo>
                  <a:cubicBezTo>
                    <a:pt x="0" y="385440"/>
                    <a:pt x="0" y="193300"/>
                    <a:pt x="0" y="0"/>
                  </a:cubicBezTo>
                  <a:cubicBezTo>
                    <a:pt x="73104" y="0"/>
                    <a:pt x="145002" y="0"/>
                    <a:pt x="218499" y="0"/>
                  </a:cubicBezTo>
                  <a:cubicBezTo>
                    <a:pt x="218499" y="193591"/>
                    <a:pt x="218499" y="386292"/>
                    <a:pt x="218499" y="580123"/>
                  </a:cubicBezTo>
                  <a:cubicBezTo>
                    <a:pt x="145303" y="580123"/>
                    <a:pt x="73380" y="580123"/>
                    <a:pt x="0" y="580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00" name="Google Shape;200;p21"/>
            <p:cNvSpPr/>
            <p:nvPr/>
          </p:nvSpPr>
          <p:spPr bwMode="auto">
            <a:xfrm>
              <a:off x="1345596" y="4564384"/>
              <a:ext cx="689946" cy="920464"/>
            </a:xfrm>
            <a:custGeom>
              <a:avLst/>
              <a:gdLst/>
              <a:ahLst/>
              <a:cxnLst/>
              <a:rect l="l" t="t" r="r" b="b"/>
              <a:pathLst>
                <a:path w="689946" h="920464" extrusionOk="0">
                  <a:moveTo>
                    <a:pt x="403957" y="920464"/>
                  </a:moveTo>
                  <a:cubicBezTo>
                    <a:pt x="337360" y="920464"/>
                    <a:pt x="269180" y="919786"/>
                    <a:pt x="200119" y="918436"/>
                  </a:cubicBezTo>
                  <a:cubicBezTo>
                    <a:pt x="138450" y="917220"/>
                    <a:pt x="81984" y="894167"/>
                    <a:pt x="27375" y="871876"/>
                  </a:cubicBezTo>
                  <a:lnTo>
                    <a:pt x="18743" y="868351"/>
                  </a:lnTo>
                  <a:cubicBezTo>
                    <a:pt x="7176" y="863650"/>
                    <a:pt x="811" y="847046"/>
                    <a:pt x="660" y="836864"/>
                  </a:cubicBezTo>
                  <a:cubicBezTo>
                    <a:pt x="-47" y="788304"/>
                    <a:pt x="26" y="738970"/>
                    <a:pt x="98" y="691255"/>
                  </a:cubicBezTo>
                  <a:lnTo>
                    <a:pt x="244" y="582557"/>
                  </a:lnTo>
                  <a:cubicBezTo>
                    <a:pt x="368" y="521327"/>
                    <a:pt x="491" y="458017"/>
                    <a:pt x="3" y="395778"/>
                  </a:cubicBezTo>
                  <a:cubicBezTo>
                    <a:pt x="-154" y="375387"/>
                    <a:pt x="5700" y="360240"/>
                    <a:pt x="19585" y="345139"/>
                  </a:cubicBezTo>
                  <a:cubicBezTo>
                    <a:pt x="49448" y="312649"/>
                    <a:pt x="79312" y="279095"/>
                    <a:pt x="108194" y="246645"/>
                  </a:cubicBezTo>
                  <a:cubicBezTo>
                    <a:pt x="128634" y="223676"/>
                    <a:pt x="149074" y="200706"/>
                    <a:pt x="169694" y="177900"/>
                  </a:cubicBezTo>
                  <a:cubicBezTo>
                    <a:pt x="182687" y="163521"/>
                    <a:pt x="187766" y="150257"/>
                    <a:pt x="186666" y="133553"/>
                  </a:cubicBezTo>
                  <a:cubicBezTo>
                    <a:pt x="185207" y="111290"/>
                    <a:pt x="185752" y="88780"/>
                    <a:pt x="186279" y="67016"/>
                  </a:cubicBezTo>
                  <a:lnTo>
                    <a:pt x="186554" y="54884"/>
                  </a:lnTo>
                  <a:cubicBezTo>
                    <a:pt x="186913" y="37704"/>
                    <a:pt x="192548" y="23527"/>
                    <a:pt x="202847" y="13877"/>
                  </a:cubicBezTo>
                  <a:cubicBezTo>
                    <a:pt x="213292" y="4094"/>
                    <a:pt x="228024" y="-669"/>
                    <a:pt x="245799" y="76"/>
                  </a:cubicBezTo>
                  <a:cubicBezTo>
                    <a:pt x="332275" y="3785"/>
                    <a:pt x="405455" y="75102"/>
                    <a:pt x="412398" y="162434"/>
                  </a:cubicBezTo>
                  <a:cubicBezTo>
                    <a:pt x="415754" y="204769"/>
                    <a:pt x="409288" y="248707"/>
                    <a:pt x="392620" y="296757"/>
                  </a:cubicBezTo>
                  <a:cubicBezTo>
                    <a:pt x="390728" y="302227"/>
                    <a:pt x="389241" y="308077"/>
                    <a:pt x="387602" y="314734"/>
                  </a:cubicBezTo>
                  <a:lnTo>
                    <a:pt x="406505" y="314734"/>
                  </a:lnTo>
                  <a:cubicBezTo>
                    <a:pt x="423061" y="314734"/>
                    <a:pt x="439623" y="314807"/>
                    <a:pt x="456186" y="314879"/>
                  </a:cubicBezTo>
                  <a:cubicBezTo>
                    <a:pt x="493626" y="315048"/>
                    <a:pt x="532352" y="315221"/>
                    <a:pt x="570337" y="314487"/>
                  </a:cubicBezTo>
                  <a:cubicBezTo>
                    <a:pt x="624710" y="313338"/>
                    <a:pt x="662189" y="335411"/>
                    <a:pt x="681013" y="379791"/>
                  </a:cubicBezTo>
                  <a:cubicBezTo>
                    <a:pt x="698866" y="421880"/>
                    <a:pt x="689847" y="462523"/>
                    <a:pt x="654966" y="497579"/>
                  </a:cubicBezTo>
                  <a:cubicBezTo>
                    <a:pt x="679150" y="552180"/>
                    <a:pt x="674610" y="582568"/>
                    <a:pt x="635104" y="629588"/>
                  </a:cubicBezTo>
                  <a:cubicBezTo>
                    <a:pt x="636726" y="632956"/>
                    <a:pt x="638359" y="636396"/>
                    <a:pt x="639846" y="639910"/>
                  </a:cubicBezTo>
                  <a:cubicBezTo>
                    <a:pt x="655264" y="676367"/>
                    <a:pt x="654158" y="707489"/>
                    <a:pt x="636658" y="729926"/>
                  </a:cubicBezTo>
                  <a:cubicBezTo>
                    <a:pt x="618659" y="752990"/>
                    <a:pt x="619052" y="771493"/>
                    <a:pt x="626304" y="799629"/>
                  </a:cubicBezTo>
                  <a:cubicBezTo>
                    <a:pt x="633224" y="826459"/>
                    <a:pt x="626893" y="855295"/>
                    <a:pt x="608933" y="878751"/>
                  </a:cubicBezTo>
                  <a:cubicBezTo>
                    <a:pt x="589643" y="903945"/>
                    <a:pt x="559600" y="919232"/>
                    <a:pt x="528563" y="919646"/>
                  </a:cubicBezTo>
                  <a:cubicBezTo>
                    <a:pt x="487784" y="920190"/>
                    <a:pt x="446190" y="920464"/>
                    <a:pt x="403957" y="920464"/>
                  </a:cubicBezTo>
                  <a:close/>
                  <a:moveTo>
                    <a:pt x="242083" y="22950"/>
                  </a:moveTo>
                  <a:cubicBezTo>
                    <a:pt x="231914" y="22950"/>
                    <a:pt x="224017" y="25522"/>
                    <a:pt x="218579" y="30615"/>
                  </a:cubicBezTo>
                  <a:cubicBezTo>
                    <a:pt x="212809" y="36017"/>
                    <a:pt x="209773" y="44344"/>
                    <a:pt x="209543" y="55366"/>
                  </a:cubicBezTo>
                  <a:lnTo>
                    <a:pt x="209256" y="67565"/>
                  </a:lnTo>
                  <a:cubicBezTo>
                    <a:pt x="208746" y="88825"/>
                    <a:pt x="208218" y="110814"/>
                    <a:pt x="209610" y="132051"/>
                  </a:cubicBezTo>
                  <a:cubicBezTo>
                    <a:pt x="211108" y="154914"/>
                    <a:pt x="203846" y="174370"/>
                    <a:pt x="186756" y="193276"/>
                  </a:cubicBezTo>
                  <a:cubicBezTo>
                    <a:pt x="166181" y="216043"/>
                    <a:pt x="145780" y="238968"/>
                    <a:pt x="125373" y="261892"/>
                  </a:cubicBezTo>
                  <a:cubicBezTo>
                    <a:pt x="96436" y="294410"/>
                    <a:pt x="66510" y="328031"/>
                    <a:pt x="36523" y="360661"/>
                  </a:cubicBezTo>
                  <a:cubicBezTo>
                    <a:pt x="26673" y="371375"/>
                    <a:pt x="22879" y="381170"/>
                    <a:pt x="22992" y="395599"/>
                  </a:cubicBezTo>
                  <a:cubicBezTo>
                    <a:pt x="23480" y="457950"/>
                    <a:pt x="23356" y="521321"/>
                    <a:pt x="23233" y="582602"/>
                  </a:cubicBezTo>
                  <a:lnTo>
                    <a:pt x="23087" y="691289"/>
                  </a:lnTo>
                  <a:cubicBezTo>
                    <a:pt x="23014" y="738908"/>
                    <a:pt x="22941" y="788152"/>
                    <a:pt x="23648" y="836528"/>
                  </a:cubicBezTo>
                  <a:cubicBezTo>
                    <a:pt x="23699" y="840204"/>
                    <a:pt x="26578" y="846222"/>
                    <a:pt x="28161" y="847494"/>
                  </a:cubicBezTo>
                  <a:lnTo>
                    <a:pt x="36074" y="850627"/>
                  </a:lnTo>
                  <a:cubicBezTo>
                    <a:pt x="88735" y="872128"/>
                    <a:pt x="143187" y="894357"/>
                    <a:pt x="200568" y="895484"/>
                  </a:cubicBezTo>
                  <a:cubicBezTo>
                    <a:pt x="313170" y="897686"/>
                    <a:pt x="423409" y="898089"/>
                    <a:pt x="528260" y="896694"/>
                  </a:cubicBezTo>
                  <a:cubicBezTo>
                    <a:pt x="552298" y="896374"/>
                    <a:pt x="575629" y="884456"/>
                    <a:pt x="590670" y="864809"/>
                  </a:cubicBezTo>
                  <a:cubicBezTo>
                    <a:pt x="604320" y="846990"/>
                    <a:pt x="609191" y="825315"/>
                    <a:pt x="604045" y="805356"/>
                  </a:cubicBezTo>
                  <a:cubicBezTo>
                    <a:pt x="595553" y="772418"/>
                    <a:pt x="595009" y="745952"/>
                    <a:pt x="618519" y="715816"/>
                  </a:cubicBezTo>
                  <a:cubicBezTo>
                    <a:pt x="630771" y="700115"/>
                    <a:pt x="630822" y="677577"/>
                    <a:pt x="618665" y="648836"/>
                  </a:cubicBezTo>
                  <a:cubicBezTo>
                    <a:pt x="617088" y="645099"/>
                    <a:pt x="615314" y="641445"/>
                    <a:pt x="613591" y="637892"/>
                  </a:cubicBezTo>
                  <a:lnTo>
                    <a:pt x="611094" y="632681"/>
                  </a:lnTo>
                  <a:cubicBezTo>
                    <a:pt x="609158" y="628562"/>
                    <a:pt x="609842" y="623687"/>
                    <a:pt x="612839" y="620258"/>
                  </a:cubicBezTo>
                  <a:cubicBezTo>
                    <a:pt x="652553" y="574830"/>
                    <a:pt x="655825" y="553654"/>
                    <a:pt x="631276" y="501008"/>
                  </a:cubicBezTo>
                  <a:cubicBezTo>
                    <a:pt x="629766" y="497764"/>
                    <a:pt x="629856" y="493998"/>
                    <a:pt x="631523" y="490832"/>
                  </a:cubicBezTo>
                  <a:cubicBezTo>
                    <a:pt x="632342" y="488932"/>
                    <a:pt x="633420" y="486456"/>
                    <a:pt x="635766" y="484220"/>
                  </a:cubicBezTo>
                  <a:cubicBezTo>
                    <a:pt x="666735" y="454779"/>
                    <a:pt x="674610" y="423550"/>
                    <a:pt x="659843" y="388746"/>
                  </a:cubicBezTo>
                  <a:cubicBezTo>
                    <a:pt x="644628" y="352872"/>
                    <a:pt x="616476" y="336627"/>
                    <a:pt x="570780" y="337440"/>
                  </a:cubicBezTo>
                  <a:cubicBezTo>
                    <a:pt x="532520" y="338174"/>
                    <a:pt x="493654" y="338000"/>
                    <a:pt x="456085" y="337832"/>
                  </a:cubicBezTo>
                  <a:cubicBezTo>
                    <a:pt x="439556" y="337759"/>
                    <a:pt x="423028" y="337686"/>
                    <a:pt x="406499" y="337686"/>
                  </a:cubicBezTo>
                  <a:lnTo>
                    <a:pt x="372858" y="337686"/>
                  </a:lnTo>
                  <a:cubicBezTo>
                    <a:pt x="369294" y="337686"/>
                    <a:pt x="365927" y="336033"/>
                    <a:pt x="363755" y="333214"/>
                  </a:cubicBezTo>
                  <a:cubicBezTo>
                    <a:pt x="361577" y="330396"/>
                    <a:pt x="360836" y="326725"/>
                    <a:pt x="361746" y="323279"/>
                  </a:cubicBezTo>
                  <a:cubicBezTo>
                    <a:pt x="362902" y="318908"/>
                    <a:pt x="363890" y="314879"/>
                    <a:pt x="364821" y="311097"/>
                  </a:cubicBezTo>
                  <a:cubicBezTo>
                    <a:pt x="366786" y="303118"/>
                    <a:pt x="368480" y="296225"/>
                    <a:pt x="370894" y="289254"/>
                  </a:cubicBezTo>
                  <a:cubicBezTo>
                    <a:pt x="386721" y="243624"/>
                    <a:pt x="392625" y="203906"/>
                    <a:pt x="389477" y="164250"/>
                  </a:cubicBezTo>
                  <a:cubicBezTo>
                    <a:pt x="383438" y="88271"/>
                    <a:pt x="319894" y="26228"/>
                    <a:pt x="244811" y="23006"/>
                  </a:cubicBezTo>
                  <a:cubicBezTo>
                    <a:pt x="243885" y="22966"/>
                    <a:pt x="242976" y="22950"/>
                    <a:pt x="242083" y="229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01" name="Google Shape;201;p21"/>
            <p:cNvSpPr/>
            <p:nvPr/>
          </p:nvSpPr>
          <p:spPr bwMode="auto">
            <a:xfrm>
              <a:off x="1070574" y="4861938"/>
              <a:ext cx="241485" cy="603073"/>
            </a:xfrm>
            <a:custGeom>
              <a:avLst/>
              <a:gdLst/>
              <a:ahLst/>
              <a:cxnLst/>
              <a:rect l="l" t="t" r="r" b="b"/>
              <a:pathLst>
                <a:path w="241485" h="603074" extrusionOk="0">
                  <a:moveTo>
                    <a:pt x="229991" y="603074"/>
                  </a:moveTo>
                  <a:lnTo>
                    <a:pt x="11494" y="603074"/>
                  </a:lnTo>
                  <a:cubicBezTo>
                    <a:pt x="5147" y="603074"/>
                    <a:pt x="0" y="597936"/>
                    <a:pt x="0" y="591598"/>
                  </a:cubicBezTo>
                  <a:lnTo>
                    <a:pt x="0" y="11476"/>
                  </a:lnTo>
                  <a:cubicBezTo>
                    <a:pt x="0" y="5138"/>
                    <a:pt x="5147" y="0"/>
                    <a:pt x="11494" y="0"/>
                  </a:cubicBezTo>
                  <a:lnTo>
                    <a:pt x="229991" y="0"/>
                  </a:lnTo>
                  <a:cubicBezTo>
                    <a:pt x="236339" y="0"/>
                    <a:pt x="241485" y="5138"/>
                    <a:pt x="241485" y="11476"/>
                  </a:cubicBezTo>
                  <a:lnTo>
                    <a:pt x="241485" y="591598"/>
                  </a:lnTo>
                  <a:cubicBezTo>
                    <a:pt x="241485" y="597936"/>
                    <a:pt x="236339" y="603074"/>
                    <a:pt x="229991" y="603074"/>
                  </a:cubicBezTo>
                  <a:close/>
                  <a:moveTo>
                    <a:pt x="22988" y="580122"/>
                  </a:moveTo>
                  <a:lnTo>
                    <a:pt x="218497" y="580122"/>
                  </a:lnTo>
                  <a:lnTo>
                    <a:pt x="218497" y="22952"/>
                  </a:lnTo>
                  <a:lnTo>
                    <a:pt x="22988" y="22952"/>
                  </a:lnTo>
                  <a:lnTo>
                    <a:pt x="22988" y="5801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02" name="Google Shape;202;p21"/>
          <p:cNvPicPr/>
          <p:nvPr/>
        </p:nvPicPr>
        <p:blipFill>
          <a:blip r:embed="rId2">
            <a:alphaModFix/>
          </a:blip>
          <a:srcRect t="81482"/>
          <a:stretch/>
        </p:blipFill>
        <p:spPr bwMode="auto">
          <a:xfrm rot="-5400000" flipH="1">
            <a:off x="7047697" y="4977502"/>
            <a:ext cx="3537567" cy="65503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>
            <a:spLocks noGrp="1"/>
          </p:cNvSpPr>
          <p:nvPr>
            <p:ph type="body" idx="1"/>
          </p:nvPr>
        </p:nvSpPr>
        <p:spPr bwMode="auto">
          <a:xfrm>
            <a:off x="102686" y="3068649"/>
            <a:ext cx="2711095" cy="15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l-PL" b="1" dirty="0">
                <a:latin typeface="Barlow Medium"/>
                <a:ea typeface="Barlow Medium"/>
                <a:cs typeface="Barlow Medium"/>
              </a:rPr>
              <a:t>Podział uczestników na 4 grupy przez trenera, zapoznanie z dobrymi praktykami CSR w różnych firmach </a:t>
            </a:r>
            <a:endParaRPr b="1" dirty="0"/>
          </a:p>
        </p:txBody>
      </p:sp>
      <p:sp>
        <p:nvSpPr>
          <p:cNvPr id="204" name="Google Shape;204;p21"/>
          <p:cNvSpPr txBox="1">
            <a:spLocks noGrp="1"/>
          </p:cNvSpPr>
          <p:nvPr>
            <p:ph type="body" idx="2"/>
          </p:nvPr>
        </p:nvSpPr>
        <p:spPr bwMode="auto">
          <a:xfrm>
            <a:off x="3356648" y="3068649"/>
            <a:ext cx="2108700" cy="15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l-PL" b="1" dirty="0">
                <a:latin typeface="Barlow Medium"/>
                <a:ea typeface="Barlow Medium"/>
                <a:cs typeface="Barlow Medium"/>
              </a:rPr>
              <a:t>Wypisanie najważniejszych cech danej praktyki + prezentacja na forum</a:t>
            </a:r>
            <a:endParaRPr b="1" dirty="0"/>
          </a:p>
        </p:txBody>
      </p:sp>
      <p:sp>
        <p:nvSpPr>
          <p:cNvPr id="205" name="Google Shape;205;p21"/>
          <p:cNvSpPr txBox="1">
            <a:spLocks noGrp="1"/>
          </p:cNvSpPr>
          <p:nvPr>
            <p:ph type="body" idx="3"/>
          </p:nvPr>
        </p:nvSpPr>
        <p:spPr bwMode="auto">
          <a:xfrm>
            <a:off x="5787353" y="3390199"/>
            <a:ext cx="2108700" cy="15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l-PL" sz="1600" b="1" dirty="0">
                <a:latin typeface="Barlow"/>
                <a:ea typeface="Barlow"/>
                <a:cs typeface="Barlow"/>
              </a:rPr>
              <a:t>Wypełnianie karty pracy nr 1</a:t>
            </a:r>
            <a:endParaRPr sz="1600" dirty="0"/>
          </a:p>
        </p:txBody>
      </p:sp>
      <p:sp>
        <p:nvSpPr>
          <p:cNvPr id="206" name="Google Shape;206;p21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title"/>
          </p:nvPr>
        </p:nvSpPr>
        <p:spPr bwMode="auto">
          <a:xfrm>
            <a:off x="1143586" y="844514"/>
            <a:ext cx="6299938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b="0" dirty="0">
                <a:solidFill>
                  <a:srgbClr val="000000"/>
                </a:solidFill>
                <a:latin typeface="Barlow" panose="00000500000000000000" pitchFamily="2" charset="-18"/>
                <a:cs typeface="Arial"/>
              </a:rPr>
              <a:t>Przebieg ćwiczenia</a:t>
            </a:r>
            <a:endParaRPr sz="2400" dirty="0">
              <a:latin typeface="Barlow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4193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432465" y="297872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sz="3000"/>
              <a:t>Karta pracy nr 1</a:t>
            </a:r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16</a:t>
            </a:fld>
            <a:endParaRPr/>
          </a:p>
        </p:txBody>
      </p:sp>
      <p:pic>
        <p:nvPicPr>
          <p:cNvPr id="5" name="Obraz 4" descr="Obraz zawierający stół&#10;&#10;Opis wygenerowany automatycznie">
            <a:extLst>
              <a:ext uri="{FF2B5EF4-FFF2-40B4-BE49-F238E27FC236}">
                <a16:creationId xmlns:a16="http://schemas.microsoft.com/office/drawing/2014/main" id="{AC517521-E95E-4D02-83B3-B2B4C88CB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895" y="843558"/>
            <a:ext cx="5941809" cy="42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48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5465098" name="Google Shape;602;p32"/>
          <p:cNvSpPr/>
          <p:nvPr/>
        </p:nvSpPr>
        <p:spPr bwMode="auto">
          <a:xfrm rot="10799989">
            <a:off x="4749094" y="-399974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35431840" name="Google Shape;614;p32"/>
          <p:cNvSpPr txBox="1">
            <a:spLocks noGrp="1"/>
          </p:cNvSpPr>
          <p:nvPr>
            <p:ph type="title"/>
          </p:nvPr>
        </p:nvSpPr>
        <p:spPr bwMode="auto">
          <a:xfrm>
            <a:off x="516600" y="1655399"/>
            <a:ext cx="3679200" cy="141149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5400">
                <a:solidFill>
                  <a:schemeClr val="bg1"/>
                </a:solidFill>
              </a:rPr>
              <a:t>Przerwa kawowa</a:t>
            </a:r>
            <a:endParaRPr lang="en-GB" sz="5400">
              <a:solidFill>
                <a:schemeClr val="bg1"/>
              </a:solidFill>
            </a:endParaRPr>
          </a:p>
        </p:txBody>
      </p:sp>
      <p:sp>
        <p:nvSpPr>
          <p:cNvPr id="1140784499" name="Google Shape;615;p32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EE187D6C-4F73-399F-2062-B9221C7F99A3}" type="slidenum">
              <a:rPr lang="en"/>
              <a:t>17</a:t>
            </a:fld>
            <a:endParaRPr/>
          </a:p>
        </p:txBody>
      </p:sp>
      <p:sp>
        <p:nvSpPr>
          <p:cNvPr id="262029769" name="Google Shape;616;p32"/>
          <p:cNvSpPr txBox="1">
            <a:spLocks noGrp="1"/>
          </p:cNvSpPr>
          <p:nvPr>
            <p:ph type="subTitle" idx="1"/>
          </p:nvPr>
        </p:nvSpPr>
        <p:spPr bwMode="auto">
          <a:xfrm>
            <a:off x="516600" y="3066899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799"/>
              </a:spcAft>
              <a:buNone/>
              <a:defRPr/>
            </a:pPr>
            <a:r>
              <a:rPr lang="pl-PL" sz="2800">
                <a:solidFill>
                  <a:schemeClr val="lt2"/>
                </a:solidFill>
              </a:rPr>
              <a:t>20 min </a:t>
            </a:r>
            <a:endParaRPr sz="2800">
              <a:solidFill>
                <a:schemeClr val="lt2"/>
              </a:solidFill>
            </a:endParaRPr>
          </a:p>
        </p:txBody>
      </p:sp>
      <p:pic>
        <p:nvPicPr>
          <p:cNvPr id="1868150415" name="Grafika 4" descr="Kawa z wypełnieniem pełnym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71974" y="684749"/>
            <a:ext cx="3352799" cy="33527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/>
          <p:nvPr/>
        </p:nvPicPr>
        <p:blipFill>
          <a:blip r:embed="rId2">
            <a:alphaModFix/>
          </a:blip>
          <a:srcRect t="81482"/>
          <a:stretch/>
        </p:blipFill>
        <p:spPr bwMode="auto">
          <a:xfrm rot="-5400000" flipH="1">
            <a:off x="7047697" y="1441265"/>
            <a:ext cx="3537567" cy="655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1"/>
          <p:cNvGrpSpPr/>
          <p:nvPr/>
        </p:nvGrpSpPr>
        <p:grpSpPr bwMode="auto">
          <a:xfrm>
            <a:off x="6696137" y="2294765"/>
            <a:ext cx="303698" cy="471466"/>
            <a:chOff x="11045846" y="4564385"/>
            <a:chExt cx="607396" cy="942932"/>
          </a:xfrm>
        </p:grpSpPr>
        <p:sp>
          <p:nvSpPr>
            <p:cNvPr id="186" name="Google Shape;186;p21"/>
            <p:cNvSpPr/>
            <p:nvPr/>
          </p:nvSpPr>
          <p:spPr bwMode="auto">
            <a:xfrm>
              <a:off x="11093544" y="5417279"/>
              <a:ext cx="511998" cy="90038"/>
            </a:xfrm>
            <a:custGeom>
              <a:avLst/>
              <a:gdLst/>
              <a:ahLst/>
              <a:cxnLst/>
              <a:rect l="l" t="t" r="r" b="b"/>
              <a:pathLst>
                <a:path w="511998" h="90038" extrusionOk="0">
                  <a:moveTo>
                    <a:pt x="511999" y="45019"/>
                  </a:moveTo>
                  <a:cubicBezTo>
                    <a:pt x="511999" y="69883"/>
                    <a:pt x="397384" y="90039"/>
                    <a:pt x="255999" y="90039"/>
                  </a:cubicBezTo>
                  <a:cubicBezTo>
                    <a:pt x="114615" y="90039"/>
                    <a:pt x="0" y="69883"/>
                    <a:pt x="0" y="45019"/>
                  </a:cubicBezTo>
                  <a:cubicBezTo>
                    <a:pt x="0" y="20156"/>
                    <a:pt x="114615" y="0"/>
                    <a:pt x="255999" y="0"/>
                  </a:cubicBezTo>
                  <a:cubicBezTo>
                    <a:pt x="397384" y="0"/>
                    <a:pt x="511999" y="20156"/>
                    <a:pt x="511999" y="45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7" name="Google Shape;187;p21"/>
            <p:cNvSpPr/>
            <p:nvPr/>
          </p:nvSpPr>
          <p:spPr bwMode="auto">
            <a:xfrm>
              <a:off x="11045846" y="4884385"/>
              <a:ext cx="607396" cy="432307"/>
            </a:xfrm>
            <a:custGeom>
              <a:avLst/>
              <a:gdLst/>
              <a:ahLst/>
              <a:cxnLst/>
              <a:rect l="l" t="t" r="r" b="b"/>
              <a:pathLst>
                <a:path w="607396" h="432307" extrusionOk="0">
                  <a:moveTo>
                    <a:pt x="303698" y="432307"/>
                  </a:moveTo>
                  <a:cubicBezTo>
                    <a:pt x="136237" y="432307"/>
                    <a:pt x="0" y="295993"/>
                    <a:pt x="0" y="128437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28437"/>
                  </a:lnTo>
                  <a:cubicBezTo>
                    <a:pt x="25132" y="282125"/>
                    <a:pt x="150097" y="407161"/>
                    <a:pt x="303698" y="407161"/>
                  </a:cubicBezTo>
                  <a:cubicBezTo>
                    <a:pt x="457299" y="407161"/>
                    <a:pt x="582265" y="282125"/>
                    <a:pt x="582265" y="128437"/>
                  </a:cubicBezTo>
                  <a:lnTo>
                    <a:pt x="582265" y="12573"/>
                  </a:lnTo>
                  <a:cubicBezTo>
                    <a:pt x="582265" y="5630"/>
                    <a:pt x="587891" y="0"/>
                    <a:pt x="594831" y="0"/>
                  </a:cubicBezTo>
                  <a:cubicBezTo>
                    <a:pt x="601770" y="0"/>
                    <a:pt x="607397" y="5630"/>
                    <a:pt x="607397" y="12573"/>
                  </a:cubicBezTo>
                  <a:lnTo>
                    <a:pt x="607397" y="128437"/>
                  </a:lnTo>
                  <a:cubicBezTo>
                    <a:pt x="607397" y="295993"/>
                    <a:pt x="471160" y="432307"/>
                    <a:pt x="303698" y="432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8" name="Google Shape;188;p21"/>
            <p:cNvSpPr/>
            <p:nvPr/>
          </p:nvSpPr>
          <p:spPr bwMode="auto">
            <a:xfrm>
              <a:off x="11156780" y="4564385"/>
              <a:ext cx="385528" cy="332575"/>
            </a:xfrm>
            <a:custGeom>
              <a:avLst/>
              <a:gdLst/>
              <a:ahLst/>
              <a:cxnLst/>
              <a:rect l="l" t="t" r="r" b="b"/>
              <a:pathLst>
                <a:path w="385528" h="332575" extrusionOk="0">
                  <a:moveTo>
                    <a:pt x="385528" y="332576"/>
                  </a:moveTo>
                  <a:lnTo>
                    <a:pt x="0" y="332576"/>
                  </a:lnTo>
                  <a:lnTo>
                    <a:pt x="0" y="192873"/>
                  </a:lnTo>
                  <a:cubicBezTo>
                    <a:pt x="0" y="86352"/>
                    <a:pt x="86303" y="0"/>
                    <a:pt x="192764" y="0"/>
                  </a:cubicBezTo>
                  <a:lnTo>
                    <a:pt x="192764" y="0"/>
                  </a:lnTo>
                  <a:cubicBezTo>
                    <a:pt x="299225" y="0"/>
                    <a:pt x="385528" y="86352"/>
                    <a:pt x="385528" y="192873"/>
                  </a:cubicBezTo>
                  <a:lnTo>
                    <a:pt x="385528" y="3325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9" name="Google Shape;189;p21"/>
            <p:cNvSpPr/>
            <p:nvPr/>
          </p:nvSpPr>
          <p:spPr bwMode="auto">
            <a:xfrm>
              <a:off x="11336978" y="5291547"/>
              <a:ext cx="25130" cy="183321"/>
            </a:xfrm>
            <a:custGeom>
              <a:avLst/>
              <a:gdLst/>
              <a:ahLst/>
              <a:cxnLst/>
              <a:rect l="l" t="t" r="r" b="b"/>
              <a:pathLst>
                <a:path w="25131" h="183321" extrusionOk="0">
                  <a:moveTo>
                    <a:pt x="12566" y="183321"/>
                  </a:moveTo>
                  <a:cubicBezTo>
                    <a:pt x="5626" y="183321"/>
                    <a:pt x="0" y="177692"/>
                    <a:pt x="0" y="170748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70748"/>
                  </a:lnTo>
                  <a:cubicBezTo>
                    <a:pt x="25132" y="177692"/>
                    <a:pt x="19505" y="183321"/>
                    <a:pt x="12566" y="183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0" name="Google Shape;190;p21"/>
            <p:cNvSpPr/>
            <p:nvPr/>
          </p:nvSpPr>
          <p:spPr bwMode="auto">
            <a:xfrm>
              <a:off x="11144213" y="4564787"/>
              <a:ext cx="410661" cy="664342"/>
            </a:xfrm>
            <a:custGeom>
              <a:avLst/>
              <a:gdLst/>
              <a:ahLst/>
              <a:cxnLst/>
              <a:rect l="l" t="t" r="r" b="b"/>
              <a:pathLst>
                <a:path w="410661" h="664342" extrusionOk="0">
                  <a:moveTo>
                    <a:pt x="205331" y="664343"/>
                  </a:moveTo>
                  <a:cubicBezTo>
                    <a:pt x="92109" y="664343"/>
                    <a:pt x="0" y="572182"/>
                    <a:pt x="0" y="458896"/>
                  </a:cubicBezTo>
                  <a:lnTo>
                    <a:pt x="0" y="205447"/>
                  </a:lnTo>
                  <a:cubicBezTo>
                    <a:pt x="0" y="92161"/>
                    <a:pt x="92109" y="0"/>
                    <a:pt x="205331" y="0"/>
                  </a:cubicBezTo>
                  <a:cubicBezTo>
                    <a:pt x="318553" y="0"/>
                    <a:pt x="410662" y="92161"/>
                    <a:pt x="410662" y="205447"/>
                  </a:cubicBezTo>
                  <a:lnTo>
                    <a:pt x="410662" y="458896"/>
                  </a:lnTo>
                  <a:cubicBezTo>
                    <a:pt x="410662" y="572182"/>
                    <a:pt x="318553" y="664343"/>
                    <a:pt x="205331" y="664343"/>
                  </a:cubicBezTo>
                  <a:close/>
                  <a:moveTo>
                    <a:pt x="205331" y="25146"/>
                  </a:moveTo>
                  <a:cubicBezTo>
                    <a:pt x="105970" y="25146"/>
                    <a:pt x="25132" y="106029"/>
                    <a:pt x="25132" y="205447"/>
                  </a:cubicBezTo>
                  <a:lnTo>
                    <a:pt x="25132" y="458896"/>
                  </a:lnTo>
                  <a:cubicBezTo>
                    <a:pt x="25132" y="558313"/>
                    <a:pt x="105970" y="639197"/>
                    <a:pt x="205331" y="639197"/>
                  </a:cubicBezTo>
                  <a:cubicBezTo>
                    <a:pt x="304692" y="639197"/>
                    <a:pt x="385530" y="558313"/>
                    <a:pt x="385530" y="458896"/>
                  </a:cubicBezTo>
                  <a:lnTo>
                    <a:pt x="385530" y="205447"/>
                  </a:lnTo>
                  <a:cubicBezTo>
                    <a:pt x="385530" y="106029"/>
                    <a:pt x="304692" y="25146"/>
                    <a:pt x="205331" y="25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91" name="Google Shape;191;p21"/>
          <p:cNvGrpSpPr/>
          <p:nvPr/>
        </p:nvGrpSpPr>
        <p:grpSpPr bwMode="auto">
          <a:xfrm>
            <a:off x="4150712" y="2233346"/>
            <a:ext cx="344194" cy="471466"/>
            <a:chOff x="6037273" y="4564385"/>
            <a:chExt cx="688388" cy="942932"/>
          </a:xfrm>
        </p:grpSpPr>
        <p:sp>
          <p:nvSpPr>
            <p:cNvPr id="192" name="Google Shape;192;p21"/>
            <p:cNvSpPr/>
            <p:nvPr/>
          </p:nvSpPr>
          <p:spPr bwMode="auto">
            <a:xfrm>
              <a:off x="6037273" y="4564385"/>
              <a:ext cx="571373" cy="570663"/>
            </a:xfrm>
            <a:custGeom>
              <a:avLst/>
              <a:gdLst/>
              <a:ahLst/>
              <a:cxnLst/>
              <a:rect l="l" t="t" r="r" b="b"/>
              <a:pathLst>
                <a:path w="571373" h="570663" extrusionOk="0">
                  <a:moveTo>
                    <a:pt x="571374" y="285332"/>
                  </a:moveTo>
                  <a:cubicBezTo>
                    <a:pt x="571374" y="442916"/>
                    <a:pt x="443467" y="570663"/>
                    <a:pt x="285687" y="570663"/>
                  </a:cubicBezTo>
                  <a:cubicBezTo>
                    <a:pt x="127906" y="570663"/>
                    <a:pt x="0" y="442916"/>
                    <a:pt x="0" y="285332"/>
                  </a:cubicBezTo>
                  <a:cubicBezTo>
                    <a:pt x="0" y="127747"/>
                    <a:pt x="127906" y="0"/>
                    <a:pt x="285687" y="0"/>
                  </a:cubicBezTo>
                  <a:cubicBezTo>
                    <a:pt x="443467" y="0"/>
                    <a:pt x="571374" y="127747"/>
                    <a:pt x="571374" y="2853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3" name="Google Shape;193;p21"/>
            <p:cNvSpPr/>
            <p:nvPr/>
          </p:nvSpPr>
          <p:spPr bwMode="auto">
            <a:xfrm>
              <a:off x="6047811" y="4572337"/>
              <a:ext cx="677850" cy="878298"/>
            </a:xfrm>
            <a:custGeom>
              <a:avLst/>
              <a:gdLst/>
              <a:ahLst/>
              <a:cxnLst/>
              <a:rect l="l" t="t" r="r" b="b"/>
              <a:pathLst>
                <a:path w="677850" h="878298" extrusionOk="0">
                  <a:moveTo>
                    <a:pt x="499615" y="878298"/>
                  </a:moveTo>
                  <a:lnTo>
                    <a:pt x="178217" y="878298"/>
                  </a:lnTo>
                  <a:cubicBezTo>
                    <a:pt x="172759" y="878298"/>
                    <a:pt x="168333" y="873878"/>
                    <a:pt x="168333" y="868426"/>
                  </a:cubicBezTo>
                  <a:lnTo>
                    <a:pt x="168333" y="685149"/>
                  </a:lnTo>
                  <a:cubicBezTo>
                    <a:pt x="168333" y="653557"/>
                    <a:pt x="153710" y="623830"/>
                    <a:pt x="128212" y="603594"/>
                  </a:cubicBezTo>
                  <a:cubicBezTo>
                    <a:pt x="36744" y="531001"/>
                    <a:pt x="-10457" y="418061"/>
                    <a:pt x="1956" y="301477"/>
                  </a:cubicBezTo>
                  <a:cubicBezTo>
                    <a:pt x="19022" y="141231"/>
                    <a:pt x="153526" y="11990"/>
                    <a:pt x="314831" y="845"/>
                  </a:cubicBezTo>
                  <a:cubicBezTo>
                    <a:pt x="409957" y="-5735"/>
                    <a:pt x="500687" y="26277"/>
                    <a:pt x="570108" y="90985"/>
                  </a:cubicBezTo>
                  <a:cubicBezTo>
                    <a:pt x="638579" y="154801"/>
                    <a:pt x="677850" y="245027"/>
                    <a:pt x="677850" y="338521"/>
                  </a:cubicBezTo>
                  <a:cubicBezTo>
                    <a:pt x="677850" y="442476"/>
                    <a:pt x="630987" y="539190"/>
                    <a:pt x="549283" y="603864"/>
                  </a:cubicBezTo>
                  <a:cubicBezTo>
                    <a:pt x="523998" y="623878"/>
                    <a:pt x="509499" y="653499"/>
                    <a:pt x="509499" y="685130"/>
                  </a:cubicBezTo>
                  <a:lnTo>
                    <a:pt x="509499" y="868426"/>
                  </a:lnTo>
                  <a:cubicBezTo>
                    <a:pt x="509499" y="873878"/>
                    <a:pt x="505074" y="878298"/>
                    <a:pt x="499615" y="878298"/>
                  </a:cubicBezTo>
                  <a:close/>
                  <a:moveTo>
                    <a:pt x="188102" y="858554"/>
                  </a:moveTo>
                  <a:lnTo>
                    <a:pt x="489731" y="858554"/>
                  </a:lnTo>
                  <a:lnTo>
                    <a:pt x="489731" y="685130"/>
                  </a:lnTo>
                  <a:cubicBezTo>
                    <a:pt x="489731" y="647435"/>
                    <a:pt x="506961" y="612174"/>
                    <a:pt x="537004" y="588391"/>
                  </a:cubicBezTo>
                  <a:cubicBezTo>
                    <a:pt x="613950" y="527482"/>
                    <a:pt x="658082" y="436407"/>
                    <a:pt x="658082" y="338521"/>
                  </a:cubicBezTo>
                  <a:cubicBezTo>
                    <a:pt x="658082" y="250479"/>
                    <a:pt x="621103" y="165516"/>
                    <a:pt x="556619" y="105417"/>
                  </a:cubicBezTo>
                  <a:cubicBezTo>
                    <a:pt x="491256" y="44498"/>
                    <a:pt x="405946" y="14390"/>
                    <a:pt x="316192" y="20541"/>
                  </a:cubicBezTo>
                  <a:cubicBezTo>
                    <a:pt x="164318" y="31035"/>
                    <a:pt x="37681" y="152709"/>
                    <a:pt x="21619" y="303569"/>
                  </a:cubicBezTo>
                  <a:cubicBezTo>
                    <a:pt x="9924" y="413390"/>
                    <a:pt x="54370" y="519769"/>
                    <a:pt x="140510" y="588140"/>
                  </a:cubicBezTo>
                  <a:cubicBezTo>
                    <a:pt x="170756" y="612141"/>
                    <a:pt x="188102" y="647498"/>
                    <a:pt x="188102" y="685149"/>
                  </a:cubicBezTo>
                  <a:lnTo>
                    <a:pt x="188102" y="8585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4" name="Google Shape;194;p21"/>
            <p:cNvSpPr/>
            <p:nvPr/>
          </p:nvSpPr>
          <p:spPr bwMode="auto">
            <a:xfrm>
              <a:off x="6259160" y="5430892"/>
              <a:ext cx="250325" cy="76425"/>
            </a:xfrm>
            <a:custGeom>
              <a:avLst/>
              <a:gdLst/>
              <a:ahLst/>
              <a:cxnLst/>
              <a:rect l="l" t="t" r="r" b="b"/>
              <a:pathLst>
                <a:path w="250325" h="76425" extrusionOk="0">
                  <a:moveTo>
                    <a:pt x="125160" y="76426"/>
                  </a:moveTo>
                  <a:cubicBezTo>
                    <a:pt x="54976" y="76426"/>
                    <a:pt x="0" y="47191"/>
                    <a:pt x="0" y="9872"/>
                  </a:cubicBezTo>
                  <a:cubicBezTo>
                    <a:pt x="0" y="4420"/>
                    <a:pt x="4426" y="0"/>
                    <a:pt x="9884" y="0"/>
                  </a:cubicBezTo>
                  <a:cubicBezTo>
                    <a:pt x="15343" y="0"/>
                    <a:pt x="19769" y="4420"/>
                    <a:pt x="19769" y="9872"/>
                  </a:cubicBezTo>
                  <a:cubicBezTo>
                    <a:pt x="19769" y="32012"/>
                    <a:pt x="63051" y="56682"/>
                    <a:pt x="125160" y="56682"/>
                  </a:cubicBezTo>
                  <a:cubicBezTo>
                    <a:pt x="187270" y="56682"/>
                    <a:pt x="230557" y="32012"/>
                    <a:pt x="230557" y="9872"/>
                  </a:cubicBezTo>
                  <a:cubicBezTo>
                    <a:pt x="230557" y="4420"/>
                    <a:pt x="234983" y="0"/>
                    <a:pt x="240441" y="0"/>
                  </a:cubicBezTo>
                  <a:cubicBezTo>
                    <a:pt x="245900" y="0"/>
                    <a:pt x="250326" y="4420"/>
                    <a:pt x="250326" y="9872"/>
                  </a:cubicBezTo>
                  <a:cubicBezTo>
                    <a:pt x="250326" y="47191"/>
                    <a:pt x="195344" y="76426"/>
                    <a:pt x="125160" y="76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5" name="Google Shape;195;p21"/>
            <p:cNvSpPr/>
            <p:nvPr/>
          </p:nvSpPr>
          <p:spPr bwMode="auto">
            <a:xfrm>
              <a:off x="6177886" y="5220082"/>
              <a:ext cx="417686" cy="47276"/>
            </a:xfrm>
            <a:custGeom>
              <a:avLst/>
              <a:gdLst/>
              <a:ahLst/>
              <a:cxnLst/>
              <a:rect l="l" t="t" r="r" b="b"/>
              <a:pathLst>
                <a:path w="417686" h="47276" extrusionOk="0">
                  <a:moveTo>
                    <a:pt x="9874" y="47276"/>
                  </a:moveTo>
                  <a:cubicBezTo>
                    <a:pt x="4725" y="47276"/>
                    <a:pt x="386" y="43295"/>
                    <a:pt x="24" y="38089"/>
                  </a:cubicBezTo>
                  <a:cubicBezTo>
                    <a:pt x="-352" y="32647"/>
                    <a:pt x="3755" y="27932"/>
                    <a:pt x="9199" y="27556"/>
                  </a:cubicBezTo>
                  <a:lnTo>
                    <a:pt x="407117" y="18"/>
                  </a:lnTo>
                  <a:cubicBezTo>
                    <a:pt x="412721" y="-305"/>
                    <a:pt x="417286" y="3749"/>
                    <a:pt x="417663" y="9181"/>
                  </a:cubicBezTo>
                  <a:cubicBezTo>
                    <a:pt x="418039" y="14624"/>
                    <a:pt x="413932" y="19338"/>
                    <a:pt x="408488" y="19714"/>
                  </a:cubicBezTo>
                  <a:lnTo>
                    <a:pt x="10569" y="47252"/>
                  </a:lnTo>
                  <a:cubicBezTo>
                    <a:pt x="10333" y="47267"/>
                    <a:pt x="10101" y="47276"/>
                    <a:pt x="9874" y="47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6" name="Google Shape;196;p21"/>
            <p:cNvSpPr/>
            <p:nvPr/>
          </p:nvSpPr>
          <p:spPr bwMode="auto">
            <a:xfrm>
              <a:off x="6177886" y="5283226"/>
              <a:ext cx="417686" cy="47272"/>
            </a:xfrm>
            <a:custGeom>
              <a:avLst/>
              <a:gdLst/>
              <a:ahLst/>
              <a:cxnLst/>
              <a:rect l="l" t="t" r="r" b="b"/>
              <a:pathLst>
                <a:path w="417686" h="47272" extrusionOk="0">
                  <a:moveTo>
                    <a:pt x="9874" y="47272"/>
                  </a:moveTo>
                  <a:cubicBezTo>
                    <a:pt x="4725" y="47272"/>
                    <a:pt x="386" y="43291"/>
                    <a:pt x="24" y="38085"/>
                  </a:cubicBezTo>
                  <a:cubicBezTo>
                    <a:pt x="-352" y="32643"/>
                    <a:pt x="3755" y="27929"/>
                    <a:pt x="9199" y="27553"/>
                  </a:cubicBezTo>
                  <a:lnTo>
                    <a:pt x="407117" y="14"/>
                  </a:lnTo>
                  <a:cubicBezTo>
                    <a:pt x="412721" y="-270"/>
                    <a:pt x="417286" y="3740"/>
                    <a:pt x="417663" y="9178"/>
                  </a:cubicBezTo>
                  <a:cubicBezTo>
                    <a:pt x="418039" y="14620"/>
                    <a:pt x="413932" y="19334"/>
                    <a:pt x="408488" y="19710"/>
                  </a:cubicBezTo>
                  <a:lnTo>
                    <a:pt x="10569" y="47248"/>
                  </a:lnTo>
                  <a:cubicBezTo>
                    <a:pt x="10333" y="47263"/>
                    <a:pt x="10101" y="47272"/>
                    <a:pt x="9874" y="47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7" name="Google Shape;197;p21"/>
            <p:cNvSpPr/>
            <p:nvPr/>
          </p:nvSpPr>
          <p:spPr bwMode="auto">
            <a:xfrm>
              <a:off x="6177886" y="5346360"/>
              <a:ext cx="417686" cy="47285"/>
            </a:xfrm>
            <a:custGeom>
              <a:avLst/>
              <a:gdLst/>
              <a:ahLst/>
              <a:cxnLst/>
              <a:rect l="l" t="t" r="r" b="b"/>
              <a:pathLst>
                <a:path w="417686" h="47285" extrusionOk="0">
                  <a:moveTo>
                    <a:pt x="9874" y="47285"/>
                  </a:moveTo>
                  <a:cubicBezTo>
                    <a:pt x="4725" y="47285"/>
                    <a:pt x="386" y="43304"/>
                    <a:pt x="24" y="38098"/>
                  </a:cubicBezTo>
                  <a:cubicBezTo>
                    <a:pt x="-352" y="32656"/>
                    <a:pt x="3755" y="27941"/>
                    <a:pt x="9199" y="27565"/>
                  </a:cubicBezTo>
                  <a:lnTo>
                    <a:pt x="407117" y="22"/>
                  </a:lnTo>
                  <a:cubicBezTo>
                    <a:pt x="412721" y="-339"/>
                    <a:pt x="417286" y="3753"/>
                    <a:pt x="417663" y="9186"/>
                  </a:cubicBezTo>
                  <a:cubicBezTo>
                    <a:pt x="418039" y="14628"/>
                    <a:pt x="413932" y="19342"/>
                    <a:pt x="408488" y="19718"/>
                  </a:cubicBezTo>
                  <a:lnTo>
                    <a:pt x="10569" y="47261"/>
                  </a:lnTo>
                  <a:cubicBezTo>
                    <a:pt x="10333" y="47276"/>
                    <a:pt x="10101" y="47285"/>
                    <a:pt x="9874" y="47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98" name="Google Shape;198;p21"/>
          <p:cNvGrpSpPr/>
          <p:nvPr/>
        </p:nvGrpSpPr>
        <p:grpSpPr bwMode="auto">
          <a:xfrm>
            <a:off x="1259253" y="2331037"/>
            <a:ext cx="503421" cy="471217"/>
            <a:chOff x="1028700" y="4564384"/>
            <a:chExt cx="1006842" cy="942434"/>
          </a:xfrm>
        </p:grpSpPr>
        <p:sp>
          <p:nvSpPr>
            <p:cNvPr id="199" name="Google Shape;199;p21"/>
            <p:cNvSpPr/>
            <p:nvPr/>
          </p:nvSpPr>
          <p:spPr bwMode="auto">
            <a:xfrm>
              <a:off x="1028700" y="4926696"/>
              <a:ext cx="218498" cy="580122"/>
            </a:xfrm>
            <a:custGeom>
              <a:avLst/>
              <a:gdLst/>
              <a:ahLst/>
              <a:cxnLst/>
              <a:rect l="l" t="t" r="r" b="b"/>
              <a:pathLst>
                <a:path w="218499" h="580122" extrusionOk="0">
                  <a:moveTo>
                    <a:pt x="0" y="580123"/>
                  </a:moveTo>
                  <a:cubicBezTo>
                    <a:pt x="0" y="385440"/>
                    <a:pt x="0" y="193300"/>
                    <a:pt x="0" y="0"/>
                  </a:cubicBezTo>
                  <a:cubicBezTo>
                    <a:pt x="73104" y="0"/>
                    <a:pt x="145002" y="0"/>
                    <a:pt x="218499" y="0"/>
                  </a:cubicBezTo>
                  <a:cubicBezTo>
                    <a:pt x="218499" y="193591"/>
                    <a:pt x="218499" y="386292"/>
                    <a:pt x="218499" y="580123"/>
                  </a:cubicBezTo>
                  <a:cubicBezTo>
                    <a:pt x="145303" y="580123"/>
                    <a:pt x="73380" y="580123"/>
                    <a:pt x="0" y="580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00" name="Google Shape;200;p21"/>
            <p:cNvSpPr/>
            <p:nvPr/>
          </p:nvSpPr>
          <p:spPr bwMode="auto">
            <a:xfrm>
              <a:off x="1345596" y="4564384"/>
              <a:ext cx="689946" cy="920464"/>
            </a:xfrm>
            <a:custGeom>
              <a:avLst/>
              <a:gdLst/>
              <a:ahLst/>
              <a:cxnLst/>
              <a:rect l="l" t="t" r="r" b="b"/>
              <a:pathLst>
                <a:path w="689946" h="920464" extrusionOk="0">
                  <a:moveTo>
                    <a:pt x="403957" y="920464"/>
                  </a:moveTo>
                  <a:cubicBezTo>
                    <a:pt x="337360" y="920464"/>
                    <a:pt x="269180" y="919786"/>
                    <a:pt x="200119" y="918436"/>
                  </a:cubicBezTo>
                  <a:cubicBezTo>
                    <a:pt x="138450" y="917220"/>
                    <a:pt x="81984" y="894167"/>
                    <a:pt x="27375" y="871876"/>
                  </a:cubicBezTo>
                  <a:lnTo>
                    <a:pt x="18743" y="868351"/>
                  </a:lnTo>
                  <a:cubicBezTo>
                    <a:pt x="7176" y="863650"/>
                    <a:pt x="811" y="847046"/>
                    <a:pt x="660" y="836864"/>
                  </a:cubicBezTo>
                  <a:cubicBezTo>
                    <a:pt x="-47" y="788304"/>
                    <a:pt x="26" y="738970"/>
                    <a:pt x="98" y="691255"/>
                  </a:cubicBezTo>
                  <a:lnTo>
                    <a:pt x="244" y="582557"/>
                  </a:lnTo>
                  <a:cubicBezTo>
                    <a:pt x="368" y="521327"/>
                    <a:pt x="491" y="458017"/>
                    <a:pt x="3" y="395778"/>
                  </a:cubicBezTo>
                  <a:cubicBezTo>
                    <a:pt x="-154" y="375387"/>
                    <a:pt x="5700" y="360240"/>
                    <a:pt x="19585" y="345139"/>
                  </a:cubicBezTo>
                  <a:cubicBezTo>
                    <a:pt x="49448" y="312649"/>
                    <a:pt x="79312" y="279095"/>
                    <a:pt x="108194" y="246645"/>
                  </a:cubicBezTo>
                  <a:cubicBezTo>
                    <a:pt x="128634" y="223676"/>
                    <a:pt x="149074" y="200706"/>
                    <a:pt x="169694" y="177900"/>
                  </a:cubicBezTo>
                  <a:cubicBezTo>
                    <a:pt x="182687" y="163521"/>
                    <a:pt x="187766" y="150257"/>
                    <a:pt x="186666" y="133553"/>
                  </a:cubicBezTo>
                  <a:cubicBezTo>
                    <a:pt x="185207" y="111290"/>
                    <a:pt x="185752" y="88780"/>
                    <a:pt x="186279" y="67016"/>
                  </a:cubicBezTo>
                  <a:lnTo>
                    <a:pt x="186554" y="54884"/>
                  </a:lnTo>
                  <a:cubicBezTo>
                    <a:pt x="186913" y="37704"/>
                    <a:pt x="192548" y="23527"/>
                    <a:pt x="202847" y="13877"/>
                  </a:cubicBezTo>
                  <a:cubicBezTo>
                    <a:pt x="213292" y="4094"/>
                    <a:pt x="228024" y="-669"/>
                    <a:pt x="245799" y="76"/>
                  </a:cubicBezTo>
                  <a:cubicBezTo>
                    <a:pt x="332275" y="3785"/>
                    <a:pt x="405455" y="75102"/>
                    <a:pt x="412398" y="162434"/>
                  </a:cubicBezTo>
                  <a:cubicBezTo>
                    <a:pt x="415754" y="204769"/>
                    <a:pt x="409288" y="248707"/>
                    <a:pt x="392620" y="296757"/>
                  </a:cubicBezTo>
                  <a:cubicBezTo>
                    <a:pt x="390728" y="302227"/>
                    <a:pt x="389241" y="308077"/>
                    <a:pt x="387602" y="314734"/>
                  </a:cubicBezTo>
                  <a:lnTo>
                    <a:pt x="406505" y="314734"/>
                  </a:lnTo>
                  <a:cubicBezTo>
                    <a:pt x="423061" y="314734"/>
                    <a:pt x="439623" y="314807"/>
                    <a:pt x="456186" y="314879"/>
                  </a:cubicBezTo>
                  <a:cubicBezTo>
                    <a:pt x="493626" y="315048"/>
                    <a:pt x="532352" y="315221"/>
                    <a:pt x="570337" y="314487"/>
                  </a:cubicBezTo>
                  <a:cubicBezTo>
                    <a:pt x="624710" y="313338"/>
                    <a:pt x="662189" y="335411"/>
                    <a:pt x="681013" y="379791"/>
                  </a:cubicBezTo>
                  <a:cubicBezTo>
                    <a:pt x="698866" y="421880"/>
                    <a:pt x="689847" y="462523"/>
                    <a:pt x="654966" y="497579"/>
                  </a:cubicBezTo>
                  <a:cubicBezTo>
                    <a:pt x="679150" y="552180"/>
                    <a:pt x="674610" y="582568"/>
                    <a:pt x="635104" y="629588"/>
                  </a:cubicBezTo>
                  <a:cubicBezTo>
                    <a:pt x="636726" y="632956"/>
                    <a:pt x="638359" y="636396"/>
                    <a:pt x="639846" y="639910"/>
                  </a:cubicBezTo>
                  <a:cubicBezTo>
                    <a:pt x="655264" y="676367"/>
                    <a:pt x="654158" y="707489"/>
                    <a:pt x="636658" y="729926"/>
                  </a:cubicBezTo>
                  <a:cubicBezTo>
                    <a:pt x="618659" y="752990"/>
                    <a:pt x="619052" y="771493"/>
                    <a:pt x="626304" y="799629"/>
                  </a:cubicBezTo>
                  <a:cubicBezTo>
                    <a:pt x="633224" y="826459"/>
                    <a:pt x="626893" y="855295"/>
                    <a:pt x="608933" y="878751"/>
                  </a:cubicBezTo>
                  <a:cubicBezTo>
                    <a:pt x="589643" y="903945"/>
                    <a:pt x="559600" y="919232"/>
                    <a:pt x="528563" y="919646"/>
                  </a:cubicBezTo>
                  <a:cubicBezTo>
                    <a:pt x="487784" y="920190"/>
                    <a:pt x="446190" y="920464"/>
                    <a:pt x="403957" y="920464"/>
                  </a:cubicBezTo>
                  <a:close/>
                  <a:moveTo>
                    <a:pt x="242083" y="22950"/>
                  </a:moveTo>
                  <a:cubicBezTo>
                    <a:pt x="231914" y="22950"/>
                    <a:pt x="224017" y="25522"/>
                    <a:pt x="218579" y="30615"/>
                  </a:cubicBezTo>
                  <a:cubicBezTo>
                    <a:pt x="212809" y="36017"/>
                    <a:pt x="209773" y="44344"/>
                    <a:pt x="209543" y="55366"/>
                  </a:cubicBezTo>
                  <a:lnTo>
                    <a:pt x="209256" y="67565"/>
                  </a:lnTo>
                  <a:cubicBezTo>
                    <a:pt x="208746" y="88825"/>
                    <a:pt x="208218" y="110814"/>
                    <a:pt x="209610" y="132051"/>
                  </a:cubicBezTo>
                  <a:cubicBezTo>
                    <a:pt x="211108" y="154914"/>
                    <a:pt x="203846" y="174370"/>
                    <a:pt x="186756" y="193276"/>
                  </a:cubicBezTo>
                  <a:cubicBezTo>
                    <a:pt x="166181" y="216043"/>
                    <a:pt x="145780" y="238968"/>
                    <a:pt x="125373" y="261892"/>
                  </a:cubicBezTo>
                  <a:cubicBezTo>
                    <a:pt x="96436" y="294410"/>
                    <a:pt x="66510" y="328031"/>
                    <a:pt x="36523" y="360661"/>
                  </a:cubicBezTo>
                  <a:cubicBezTo>
                    <a:pt x="26673" y="371375"/>
                    <a:pt x="22879" y="381170"/>
                    <a:pt x="22992" y="395599"/>
                  </a:cubicBezTo>
                  <a:cubicBezTo>
                    <a:pt x="23480" y="457950"/>
                    <a:pt x="23356" y="521321"/>
                    <a:pt x="23233" y="582602"/>
                  </a:cubicBezTo>
                  <a:lnTo>
                    <a:pt x="23087" y="691289"/>
                  </a:lnTo>
                  <a:cubicBezTo>
                    <a:pt x="23014" y="738908"/>
                    <a:pt x="22941" y="788152"/>
                    <a:pt x="23648" y="836528"/>
                  </a:cubicBezTo>
                  <a:cubicBezTo>
                    <a:pt x="23699" y="840204"/>
                    <a:pt x="26578" y="846222"/>
                    <a:pt x="28161" y="847494"/>
                  </a:cubicBezTo>
                  <a:lnTo>
                    <a:pt x="36074" y="850627"/>
                  </a:lnTo>
                  <a:cubicBezTo>
                    <a:pt x="88735" y="872128"/>
                    <a:pt x="143187" y="894357"/>
                    <a:pt x="200568" y="895484"/>
                  </a:cubicBezTo>
                  <a:cubicBezTo>
                    <a:pt x="313170" y="897686"/>
                    <a:pt x="423409" y="898089"/>
                    <a:pt x="528260" y="896694"/>
                  </a:cubicBezTo>
                  <a:cubicBezTo>
                    <a:pt x="552298" y="896374"/>
                    <a:pt x="575629" y="884456"/>
                    <a:pt x="590670" y="864809"/>
                  </a:cubicBezTo>
                  <a:cubicBezTo>
                    <a:pt x="604320" y="846990"/>
                    <a:pt x="609191" y="825315"/>
                    <a:pt x="604045" y="805356"/>
                  </a:cubicBezTo>
                  <a:cubicBezTo>
                    <a:pt x="595553" y="772418"/>
                    <a:pt x="595009" y="745952"/>
                    <a:pt x="618519" y="715816"/>
                  </a:cubicBezTo>
                  <a:cubicBezTo>
                    <a:pt x="630771" y="700115"/>
                    <a:pt x="630822" y="677577"/>
                    <a:pt x="618665" y="648836"/>
                  </a:cubicBezTo>
                  <a:cubicBezTo>
                    <a:pt x="617088" y="645099"/>
                    <a:pt x="615314" y="641445"/>
                    <a:pt x="613591" y="637892"/>
                  </a:cubicBezTo>
                  <a:lnTo>
                    <a:pt x="611094" y="632681"/>
                  </a:lnTo>
                  <a:cubicBezTo>
                    <a:pt x="609158" y="628562"/>
                    <a:pt x="609842" y="623687"/>
                    <a:pt x="612839" y="620258"/>
                  </a:cubicBezTo>
                  <a:cubicBezTo>
                    <a:pt x="652553" y="574830"/>
                    <a:pt x="655825" y="553654"/>
                    <a:pt x="631276" y="501008"/>
                  </a:cubicBezTo>
                  <a:cubicBezTo>
                    <a:pt x="629766" y="497764"/>
                    <a:pt x="629856" y="493998"/>
                    <a:pt x="631523" y="490832"/>
                  </a:cubicBezTo>
                  <a:cubicBezTo>
                    <a:pt x="632342" y="488932"/>
                    <a:pt x="633420" y="486456"/>
                    <a:pt x="635766" y="484220"/>
                  </a:cubicBezTo>
                  <a:cubicBezTo>
                    <a:pt x="666735" y="454779"/>
                    <a:pt x="674610" y="423550"/>
                    <a:pt x="659843" y="388746"/>
                  </a:cubicBezTo>
                  <a:cubicBezTo>
                    <a:pt x="644628" y="352872"/>
                    <a:pt x="616476" y="336627"/>
                    <a:pt x="570780" y="337440"/>
                  </a:cubicBezTo>
                  <a:cubicBezTo>
                    <a:pt x="532520" y="338174"/>
                    <a:pt x="493654" y="338000"/>
                    <a:pt x="456085" y="337832"/>
                  </a:cubicBezTo>
                  <a:cubicBezTo>
                    <a:pt x="439556" y="337759"/>
                    <a:pt x="423028" y="337686"/>
                    <a:pt x="406499" y="337686"/>
                  </a:cubicBezTo>
                  <a:lnTo>
                    <a:pt x="372858" y="337686"/>
                  </a:lnTo>
                  <a:cubicBezTo>
                    <a:pt x="369294" y="337686"/>
                    <a:pt x="365927" y="336033"/>
                    <a:pt x="363755" y="333214"/>
                  </a:cubicBezTo>
                  <a:cubicBezTo>
                    <a:pt x="361577" y="330396"/>
                    <a:pt x="360836" y="326725"/>
                    <a:pt x="361746" y="323279"/>
                  </a:cubicBezTo>
                  <a:cubicBezTo>
                    <a:pt x="362902" y="318908"/>
                    <a:pt x="363890" y="314879"/>
                    <a:pt x="364821" y="311097"/>
                  </a:cubicBezTo>
                  <a:cubicBezTo>
                    <a:pt x="366786" y="303118"/>
                    <a:pt x="368480" y="296225"/>
                    <a:pt x="370894" y="289254"/>
                  </a:cubicBezTo>
                  <a:cubicBezTo>
                    <a:pt x="386721" y="243624"/>
                    <a:pt x="392625" y="203906"/>
                    <a:pt x="389477" y="164250"/>
                  </a:cubicBezTo>
                  <a:cubicBezTo>
                    <a:pt x="383438" y="88271"/>
                    <a:pt x="319894" y="26228"/>
                    <a:pt x="244811" y="23006"/>
                  </a:cubicBezTo>
                  <a:cubicBezTo>
                    <a:pt x="243885" y="22966"/>
                    <a:pt x="242976" y="22950"/>
                    <a:pt x="242083" y="229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01" name="Google Shape;201;p21"/>
            <p:cNvSpPr/>
            <p:nvPr/>
          </p:nvSpPr>
          <p:spPr bwMode="auto">
            <a:xfrm>
              <a:off x="1070574" y="4861938"/>
              <a:ext cx="241485" cy="603073"/>
            </a:xfrm>
            <a:custGeom>
              <a:avLst/>
              <a:gdLst/>
              <a:ahLst/>
              <a:cxnLst/>
              <a:rect l="l" t="t" r="r" b="b"/>
              <a:pathLst>
                <a:path w="241485" h="603074" extrusionOk="0">
                  <a:moveTo>
                    <a:pt x="229991" y="603074"/>
                  </a:moveTo>
                  <a:lnTo>
                    <a:pt x="11494" y="603074"/>
                  </a:lnTo>
                  <a:cubicBezTo>
                    <a:pt x="5147" y="603074"/>
                    <a:pt x="0" y="597936"/>
                    <a:pt x="0" y="591598"/>
                  </a:cubicBezTo>
                  <a:lnTo>
                    <a:pt x="0" y="11476"/>
                  </a:lnTo>
                  <a:cubicBezTo>
                    <a:pt x="0" y="5138"/>
                    <a:pt x="5147" y="0"/>
                    <a:pt x="11494" y="0"/>
                  </a:cubicBezTo>
                  <a:lnTo>
                    <a:pt x="229991" y="0"/>
                  </a:lnTo>
                  <a:cubicBezTo>
                    <a:pt x="236339" y="0"/>
                    <a:pt x="241485" y="5138"/>
                    <a:pt x="241485" y="11476"/>
                  </a:cubicBezTo>
                  <a:lnTo>
                    <a:pt x="241485" y="591598"/>
                  </a:lnTo>
                  <a:cubicBezTo>
                    <a:pt x="241485" y="597936"/>
                    <a:pt x="236339" y="603074"/>
                    <a:pt x="229991" y="603074"/>
                  </a:cubicBezTo>
                  <a:close/>
                  <a:moveTo>
                    <a:pt x="22988" y="580122"/>
                  </a:moveTo>
                  <a:lnTo>
                    <a:pt x="218497" y="580122"/>
                  </a:lnTo>
                  <a:lnTo>
                    <a:pt x="218497" y="22952"/>
                  </a:lnTo>
                  <a:lnTo>
                    <a:pt x="22988" y="22952"/>
                  </a:lnTo>
                  <a:lnTo>
                    <a:pt x="22988" y="5801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02" name="Google Shape;202;p21"/>
          <p:cNvPicPr/>
          <p:nvPr/>
        </p:nvPicPr>
        <p:blipFill>
          <a:blip r:embed="rId2">
            <a:alphaModFix/>
          </a:blip>
          <a:srcRect t="81482"/>
          <a:stretch/>
        </p:blipFill>
        <p:spPr bwMode="auto">
          <a:xfrm rot="-5400000" flipH="1">
            <a:off x="7047697" y="4977502"/>
            <a:ext cx="3537567" cy="65503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>
            <a:spLocks noGrp="1"/>
          </p:cNvSpPr>
          <p:nvPr>
            <p:ph type="body" idx="1"/>
          </p:nvPr>
        </p:nvSpPr>
        <p:spPr bwMode="auto">
          <a:xfrm>
            <a:off x="516600" y="2980375"/>
            <a:ext cx="2108700" cy="15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l-PL" b="1">
                <a:latin typeface="Barlow Medium"/>
                <a:ea typeface="Barlow Medium"/>
                <a:cs typeface="Barlow Medium"/>
              </a:rPr>
              <a:t>Podział uczestników na grupy przez trenera</a:t>
            </a:r>
            <a:endParaRPr b="1"/>
          </a:p>
        </p:txBody>
      </p:sp>
      <p:sp>
        <p:nvSpPr>
          <p:cNvPr id="204" name="Google Shape;204;p21"/>
          <p:cNvSpPr txBox="1">
            <a:spLocks noGrp="1"/>
          </p:cNvSpPr>
          <p:nvPr>
            <p:ph type="body" idx="2"/>
          </p:nvPr>
        </p:nvSpPr>
        <p:spPr bwMode="auto">
          <a:xfrm>
            <a:off x="3227695" y="2980374"/>
            <a:ext cx="2108700" cy="15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l-PL" b="1">
                <a:latin typeface="Barlow Medium"/>
                <a:ea typeface="Barlow Medium"/>
                <a:cs typeface="Barlow Medium"/>
              </a:rPr>
              <a:t>Praca nad pomysłami działań pro ekologicznych</a:t>
            </a:r>
            <a:endParaRPr b="1"/>
          </a:p>
        </p:txBody>
      </p:sp>
      <p:sp>
        <p:nvSpPr>
          <p:cNvPr id="205" name="Google Shape;205;p21"/>
          <p:cNvSpPr txBox="1">
            <a:spLocks noGrp="1"/>
          </p:cNvSpPr>
          <p:nvPr>
            <p:ph type="body" idx="3"/>
          </p:nvPr>
        </p:nvSpPr>
        <p:spPr bwMode="auto">
          <a:xfrm>
            <a:off x="5787352" y="2980374"/>
            <a:ext cx="2108700" cy="15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l-PL" sz="1600" b="1">
                <a:latin typeface="Barlow"/>
                <a:ea typeface="Barlow"/>
                <a:cs typeface="Barlow"/>
              </a:rPr>
              <a:t>Prezentacja pomysłów na forum. </a:t>
            </a:r>
            <a:endParaRPr sz="1600"/>
          </a:p>
        </p:txBody>
      </p:sp>
      <p:sp>
        <p:nvSpPr>
          <p:cNvPr id="206" name="Google Shape;206;p21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title"/>
          </p:nvPr>
        </p:nvSpPr>
        <p:spPr bwMode="auto">
          <a:xfrm>
            <a:off x="1132075" y="514350"/>
            <a:ext cx="6299938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2400" b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„Zaprojektuj działanie proekologiczne dla swojej firmy” 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432465" y="297872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sz="3000" dirty="0"/>
              <a:t>Karta </a:t>
            </a:r>
            <a:r>
              <a:rPr sz="3000" dirty="0" err="1"/>
              <a:t>pracy</a:t>
            </a:r>
            <a:r>
              <a:rPr sz="3000" dirty="0"/>
              <a:t> nr </a:t>
            </a:r>
            <a:r>
              <a:rPr lang="pl-PL" sz="3000" dirty="0"/>
              <a:t>2</a:t>
            </a:r>
            <a:br>
              <a:rPr lang="pl-PL" sz="3000" dirty="0"/>
            </a:br>
            <a:endParaRPr sz="3000" dirty="0"/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19</a:t>
            </a:fld>
            <a:endParaRPr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B5DBD77-FAA5-487A-960B-733EB92B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07" y="888852"/>
            <a:ext cx="5725785" cy="40481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 bwMode="auto">
          <a:xfrm>
            <a:off x="332645" y="2295610"/>
            <a:ext cx="5998486" cy="234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pl-PL" sz="2400">
                <a:solidFill>
                  <a:srgbClr val="000000"/>
                </a:solidFill>
                <a:latin typeface="Barlow"/>
              </a:rPr>
              <a:t>W obecnych czasach nie da się już prowadzić firmy, bez spojrzenia na otoczenie i zadbanie o nie. </a:t>
            </a:r>
            <a:endParaRPr/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endParaRPr lang="pl-PL" sz="2400">
              <a:solidFill>
                <a:srgbClr val="000000"/>
              </a:solidFill>
              <a:latin typeface="Barlow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pl-PL" sz="1400" b="0">
                <a:solidFill>
                  <a:srgbClr val="000000"/>
                </a:solidFill>
                <a:latin typeface="Barlow"/>
              </a:rPr>
              <a:t>Tego, coraz częściej wymagają zarówno klienci, jak i pracownicy. </a:t>
            </a:r>
            <a:endParaRPr/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pl-PL" sz="1400" b="0">
                <a:solidFill>
                  <a:srgbClr val="000000"/>
                </a:solidFill>
                <a:latin typeface="Barlow"/>
              </a:rPr>
              <a:t>Sam ECSR, czyli ekologiczna społeczna odpowiedzialność biznesu jest też dla firm długofalowo opłacalny, nie tylko wizerunkowo, ale też finansowo. Niniejszy scenariusz pozwoli na ugruntowanie wiedzy z zakresu ECSR oraz jej praktycznych zastosowań. </a:t>
            </a:r>
            <a:endParaRPr sz="1400" b="0">
              <a:latin typeface="Barl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077256" name="Google Shape;602;p32"/>
          <p:cNvSpPr/>
          <p:nvPr/>
        </p:nvSpPr>
        <p:spPr bwMode="auto">
          <a:xfrm rot="10799989">
            <a:off x="5729174" y="-380568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38911600" name="Google Shape;614;p32"/>
          <p:cNvSpPr txBox="1">
            <a:spLocks noGrp="1"/>
          </p:cNvSpPr>
          <p:nvPr>
            <p:ph type="title"/>
          </p:nvPr>
        </p:nvSpPr>
        <p:spPr bwMode="auto">
          <a:xfrm>
            <a:off x="516600" y="1655399"/>
            <a:ext cx="3679200" cy="141149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5400">
                <a:solidFill>
                  <a:schemeClr val="bg1"/>
                </a:solidFill>
              </a:rPr>
              <a:t>Przerwa obiadowa</a:t>
            </a:r>
            <a:endParaRPr lang="en-GB" sz="5400">
              <a:solidFill>
                <a:schemeClr val="bg1"/>
              </a:solidFill>
            </a:endParaRPr>
          </a:p>
        </p:txBody>
      </p:sp>
      <p:sp>
        <p:nvSpPr>
          <p:cNvPr id="1204908816" name="Google Shape;615;p32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5309975B-D934-F345-4AC4-61AF66288DCB}" type="slidenum">
              <a:rPr lang="en"/>
              <a:t>20</a:t>
            </a:fld>
            <a:endParaRPr/>
          </a:p>
        </p:txBody>
      </p:sp>
      <p:sp>
        <p:nvSpPr>
          <p:cNvPr id="1150675749" name="Google Shape;616;p32"/>
          <p:cNvSpPr txBox="1">
            <a:spLocks noGrp="1"/>
          </p:cNvSpPr>
          <p:nvPr>
            <p:ph type="subTitle" idx="1"/>
          </p:nvPr>
        </p:nvSpPr>
        <p:spPr bwMode="auto">
          <a:xfrm>
            <a:off x="516600" y="3066899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799"/>
              </a:spcAft>
              <a:buNone/>
              <a:defRPr/>
            </a:pPr>
            <a:r>
              <a:rPr lang="pl-PL" sz="2800">
                <a:solidFill>
                  <a:schemeClr val="lt2"/>
                </a:solidFill>
              </a:rPr>
              <a:t>45 min </a:t>
            </a:r>
            <a:endParaRPr sz="2800">
              <a:solidFill>
                <a:schemeClr val="lt2"/>
              </a:solidFill>
            </a:endParaRPr>
          </a:p>
        </p:txBody>
      </p:sp>
      <p:pic>
        <p:nvPicPr>
          <p:cNvPr id="3" name="Grafika 2" descr="Widelec i nóż kontur">
            <a:extLst>
              <a:ext uri="{FF2B5EF4-FFF2-40B4-BE49-F238E27FC236}">
                <a16:creationId xmlns:a16="http://schemas.microsoft.com/office/drawing/2014/main" id="{4C953FA1-1A6B-4073-A214-52D3615BE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4317" y="1491630"/>
            <a:ext cx="2293912" cy="22939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1676100" name="Google Shape;251;p24"/>
          <p:cNvSpPr/>
          <p:nvPr/>
        </p:nvSpPr>
        <p:spPr bwMode="auto">
          <a:xfrm>
            <a:off x="-754240" y="2818630"/>
            <a:ext cx="1810638" cy="181063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4" tIns="45724" rIns="45724" bIns="45724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32400493" name="Google Shape;252;p24"/>
          <p:cNvSpPr/>
          <p:nvPr/>
        </p:nvSpPr>
        <p:spPr bwMode="auto">
          <a:xfrm>
            <a:off x="761999" y="4019549"/>
            <a:ext cx="1106169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16411997" name="Google Shape;253;p24"/>
          <p:cNvSpPr/>
          <p:nvPr/>
        </p:nvSpPr>
        <p:spPr bwMode="auto">
          <a:xfrm>
            <a:off x="7270299" y="250425"/>
            <a:ext cx="1359407" cy="1359403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04806299" name="Google Shape;254;p24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2FA4818A-B648-E7E3-6F0D-E84B62590DEB}" type="slidenum">
              <a:rPr lang="en">
                <a:solidFill>
                  <a:schemeClr val="accent1"/>
                </a:solidFill>
              </a:rPr>
              <a:t>21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1324315631" name="pole tekstowe 9"/>
          <p:cNvSpPr txBox="1"/>
          <p:nvPr/>
        </p:nvSpPr>
        <p:spPr bwMode="auto">
          <a:xfrm>
            <a:off x="833187" y="1707520"/>
            <a:ext cx="7332800" cy="1925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999"/>
              </a:spcAft>
              <a:defRPr/>
            </a:pPr>
            <a:r>
              <a:rPr lang="pl-PL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Barlow"/>
              </a:rPr>
              <a:t>WYMIARY SPOŁECZNEJ ODPOWIEDZIALNOŚCI BIZNESU</a:t>
            </a:r>
            <a:endParaRPr lang="pl-PL" sz="2800">
              <a:solidFill>
                <a:schemeClr val="accent1">
                  <a:lumMod val="60000"/>
                  <a:lumOff val="40000"/>
                </a:schemeClr>
              </a:solidFill>
              <a:latin typeface="Barlow"/>
            </a:endParaRPr>
          </a:p>
          <a:p>
            <a:pPr algn="ctr">
              <a:defRPr/>
            </a:pPr>
            <a:r>
              <a:rPr lang="pl-PL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Barlow"/>
              </a:rPr>
              <a:t> </a:t>
            </a:r>
            <a:endParaRPr lang="pl-PL" sz="2800">
              <a:solidFill>
                <a:schemeClr val="accent1">
                  <a:lumMod val="60000"/>
                  <a:lumOff val="40000"/>
                </a:schemeClr>
              </a:solidFill>
              <a:latin typeface="Barlow"/>
            </a:endParaRPr>
          </a:p>
        </p:txBody>
      </p:sp>
      <p:sp>
        <p:nvSpPr>
          <p:cNvPr id="474075361" name="pole tekstowe 13"/>
          <p:cNvSpPr txBox="1"/>
          <p:nvPr/>
        </p:nvSpPr>
        <p:spPr bwMode="auto">
          <a:xfrm>
            <a:off x="2025423" y="3771050"/>
            <a:ext cx="4946171" cy="5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999"/>
              </a:spcAft>
              <a:defRPr/>
            </a:pPr>
            <a:r>
              <a:rPr lang="pl-PL" sz="2000" b="1">
                <a:solidFill>
                  <a:schemeClr val="bg1"/>
                </a:solidFill>
                <a:latin typeface="Arial"/>
              </a:rPr>
              <a:t>Czas trwania: 3h 15 min </a:t>
            </a:r>
            <a:endParaRPr lang="pl-PL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63" name="Google Shape;463;p28"/>
          <p:cNvCxnSpPr>
            <a:cxnSpLocks/>
          </p:cNvCxnSpPr>
          <p:nvPr/>
        </p:nvCxnSpPr>
        <p:spPr bwMode="auto">
          <a:xfrm>
            <a:off x="784094" y="2577761"/>
            <a:ext cx="1483650" cy="1124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64" name="Google Shape;464;p28"/>
          <p:cNvGrpSpPr/>
          <p:nvPr/>
        </p:nvGrpSpPr>
        <p:grpSpPr bwMode="auto">
          <a:xfrm>
            <a:off x="4220263" y="2852467"/>
            <a:ext cx="1487650" cy="603720"/>
            <a:chOff x="-217122" y="-28300"/>
            <a:chExt cx="2638899" cy="603720"/>
          </a:xfrm>
        </p:grpSpPr>
        <p:sp>
          <p:nvSpPr>
            <p:cNvPr id="465" name="Google Shape;465;p28"/>
            <p:cNvSpPr txBox="1"/>
            <p:nvPr/>
          </p:nvSpPr>
          <p:spPr bwMode="auto">
            <a:xfrm>
              <a:off x="-217122" y="-28300"/>
              <a:ext cx="1683661" cy="597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pl-PL" sz="1400" dirty="0">
                  <a:solidFill>
                    <a:schemeClr val="accent1"/>
                  </a:solidFill>
                  <a:latin typeface="Barlow Medium"/>
                  <a:ea typeface="Barlow Medium"/>
                  <a:cs typeface="Barlow Medium"/>
                </a:rPr>
                <a:t>Wymiar </a:t>
              </a:r>
            </a:p>
            <a:p>
              <a:pPr marL="0" lvl="0" indent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pl-PL" sz="1400" dirty="0">
                  <a:solidFill>
                    <a:schemeClr val="accent1"/>
                  </a:solidFill>
                  <a:latin typeface="Barlow Medium"/>
                  <a:ea typeface="Barlow Medium"/>
                  <a:cs typeface="Barlow Medium"/>
                </a:rPr>
                <a:t>społeczny</a:t>
              </a:r>
              <a:endParaRPr sz="1400" dirty="0">
                <a:solidFill>
                  <a:schemeClr val="accent1"/>
                </a:solidFill>
              </a:endParaRPr>
            </a:p>
          </p:txBody>
        </p:sp>
        <p:sp>
          <p:nvSpPr>
            <p:cNvPr id="466" name="Google Shape;466;p28"/>
            <p:cNvSpPr txBox="1"/>
            <p:nvPr/>
          </p:nvSpPr>
          <p:spPr bwMode="auto">
            <a:xfrm>
              <a:off x="739340" y="424609"/>
              <a:ext cx="1682437" cy="150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700" dirty="0">
                <a:solidFill>
                  <a:schemeClr val="accent5"/>
                </a:solidFill>
                <a:latin typeface="Barlow"/>
                <a:ea typeface="Barlow"/>
                <a:cs typeface="Barlow"/>
              </a:endParaRPr>
            </a:p>
          </p:txBody>
        </p:sp>
      </p:grpSp>
      <p:sp>
        <p:nvSpPr>
          <p:cNvPr id="476" name="Google Shape;476;p28"/>
          <p:cNvSpPr/>
          <p:nvPr/>
        </p:nvSpPr>
        <p:spPr bwMode="auto">
          <a:xfrm>
            <a:off x="514350" y="247752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cxnSp>
        <p:nvCxnSpPr>
          <p:cNvPr id="477" name="Google Shape;477;p28"/>
          <p:cNvCxnSpPr>
            <a:cxnSpLocks/>
          </p:cNvCxnSpPr>
          <p:nvPr/>
        </p:nvCxnSpPr>
        <p:spPr bwMode="auto">
          <a:xfrm flipV="1">
            <a:off x="2928372" y="2571750"/>
            <a:ext cx="1487650" cy="6011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8" name="Google Shape;478;p28"/>
          <p:cNvCxnSpPr>
            <a:cxnSpLocks/>
          </p:cNvCxnSpPr>
          <p:nvPr/>
        </p:nvCxnSpPr>
        <p:spPr bwMode="auto">
          <a:xfrm>
            <a:off x="5072653" y="2577761"/>
            <a:ext cx="1299547" cy="562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9" name="Google Shape;479;p28"/>
          <p:cNvSpPr/>
          <p:nvPr/>
        </p:nvSpPr>
        <p:spPr bwMode="auto">
          <a:xfrm>
            <a:off x="2495863" y="246926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480" name="Google Shape;480;p28"/>
          <p:cNvSpPr/>
          <p:nvPr/>
        </p:nvSpPr>
        <p:spPr bwMode="auto">
          <a:xfrm>
            <a:off x="4619036" y="2469806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1" name="Google Shape;481;p28"/>
          <p:cNvSpPr/>
          <p:nvPr/>
        </p:nvSpPr>
        <p:spPr bwMode="auto">
          <a:xfrm>
            <a:off x="6563625" y="2475834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2" name="Google Shape;482;p28"/>
          <p:cNvSpPr txBox="1">
            <a:spLocks noGrp="1"/>
          </p:cNvSpPr>
          <p:nvPr>
            <p:ph type="title"/>
          </p:nvPr>
        </p:nvSpPr>
        <p:spPr bwMode="auto">
          <a:xfrm>
            <a:off x="1176022" y="783003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dirty="0"/>
              <a:t>Wyszczególniamy wymiary CSR:</a:t>
            </a:r>
            <a:endParaRPr sz="2400" dirty="0"/>
          </a:p>
        </p:txBody>
      </p:sp>
      <p:sp>
        <p:nvSpPr>
          <p:cNvPr id="483" name="Google Shape;483;p2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" name="Google Shape;465;p28"/>
          <p:cNvSpPr txBox="1"/>
          <p:nvPr/>
        </p:nvSpPr>
        <p:spPr bwMode="auto">
          <a:xfrm>
            <a:off x="1752392" y="2858693"/>
            <a:ext cx="1683697" cy="59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400" dirty="0">
                <a:solidFill>
                  <a:schemeClr val="accent1"/>
                </a:solidFill>
                <a:latin typeface="Barlow Medium"/>
                <a:ea typeface="Barlow Medium"/>
                <a:cs typeface="Barlow Medium"/>
              </a:rPr>
              <a:t>Wymiar środowiskowy</a:t>
            </a:r>
            <a:endParaRPr sz="1400" dirty="0">
              <a:solidFill>
                <a:schemeClr val="accent1"/>
              </a:solidFill>
            </a:endParaRPr>
          </a:p>
        </p:txBody>
      </p:sp>
      <p:sp>
        <p:nvSpPr>
          <p:cNvPr id="4" name="Google Shape;465;p28"/>
          <p:cNvSpPr txBox="1"/>
          <p:nvPr/>
        </p:nvSpPr>
        <p:spPr bwMode="auto">
          <a:xfrm>
            <a:off x="-266178" y="2861447"/>
            <a:ext cx="1979519" cy="59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400" dirty="0">
                <a:solidFill>
                  <a:schemeClr val="accent1"/>
                </a:solidFill>
                <a:latin typeface="Barlow Medium"/>
                <a:ea typeface="Barlow Medium"/>
                <a:cs typeface="Barlow Medium"/>
              </a:rPr>
              <a:t>Wymiar </a:t>
            </a:r>
          </a:p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400" dirty="0">
                <a:solidFill>
                  <a:schemeClr val="accent1"/>
                </a:solidFill>
                <a:latin typeface="Barlow Medium"/>
                <a:ea typeface="Barlow Medium"/>
                <a:cs typeface="Barlow Medium"/>
              </a:rPr>
              <a:t>ekonomiczny</a:t>
            </a:r>
            <a:endParaRPr sz="1400" dirty="0">
              <a:solidFill>
                <a:schemeClr val="accent1"/>
              </a:solidFill>
            </a:endParaRPr>
          </a:p>
        </p:txBody>
      </p:sp>
      <p:sp>
        <p:nvSpPr>
          <p:cNvPr id="6" name="Google Shape;465;p28"/>
          <p:cNvSpPr txBox="1"/>
          <p:nvPr/>
        </p:nvSpPr>
        <p:spPr bwMode="auto">
          <a:xfrm>
            <a:off x="5824301" y="2860529"/>
            <a:ext cx="1683625" cy="59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400" dirty="0">
                <a:solidFill>
                  <a:schemeClr val="accent1"/>
                </a:solidFill>
                <a:latin typeface="Barlow Medium"/>
                <a:ea typeface="Barlow Medium"/>
                <a:cs typeface="Barlow Medium"/>
              </a:rPr>
              <a:t>Wymiar </a:t>
            </a:r>
          </a:p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400" dirty="0">
                <a:solidFill>
                  <a:schemeClr val="accent1"/>
                </a:solidFill>
                <a:latin typeface="Barlow Medium"/>
                <a:ea typeface="Barlow Medium"/>
                <a:cs typeface="Barlow Medium"/>
              </a:rPr>
              <a:t>etyczny</a:t>
            </a:r>
            <a:endParaRPr sz="1400" dirty="0">
              <a:solidFill>
                <a:schemeClr val="accent1"/>
              </a:solidFill>
            </a:endParaRPr>
          </a:p>
        </p:txBody>
      </p:sp>
      <p:cxnSp>
        <p:nvCxnSpPr>
          <p:cNvPr id="1128299329" name="Google Shape;478;p28"/>
          <p:cNvCxnSpPr>
            <a:cxnSpLocks/>
          </p:cNvCxnSpPr>
          <p:nvPr/>
        </p:nvCxnSpPr>
        <p:spPr bwMode="auto">
          <a:xfrm>
            <a:off x="6956200" y="2578323"/>
            <a:ext cx="1359530" cy="0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481;p28">
            <a:extLst>
              <a:ext uri="{FF2B5EF4-FFF2-40B4-BE49-F238E27FC236}">
                <a16:creationId xmlns:a16="http://schemas.microsoft.com/office/drawing/2014/main" id="{61F43124-83AA-413E-8CB4-2B6AB298844F}"/>
              </a:ext>
            </a:extLst>
          </p:cNvPr>
          <p:cNvSpPr/>
          <p:nvPr/>
        </p:nvSpPr>
        <p:spPr bwMode="auto">
          <a:xfrm>
            <a:off x="8405725" y="246926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" name="Google Shape;465;p28">
            <a:extLst>
              <a:ext uri="{FF2B5EF4-FFF2-40B4-BE49-F238E27FC236}">
                <a16:creationId xmlns:a16="http://schemas.microsoft.com/office/drawing/2014/main" id="{7132FD93-BC20-4495-88BC-24C5526B0D9A}"/>
              </a:ext>
            </a:extLst>
          </p:cNvPr>
          <p:cNvSpPr txBox="1"/>
          <p:nvPr/>
        </p:nvSpPr>
        <p:spPr bwMode="auto">
          <a:xfrm>
            <a:off x="7602434" y="2886993"/>
            <a:ext cx="1683625" cy="59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400" dirty="0">
                <a:solidFill>
                  <a:schemeClr val="accent1"/>
                </a:solidFill>
                <a:latin typeface="Barlow Medium"/>
                <a:ea typeface="Barlow Medium"/>
                <a:cs typeface="Barlow Medium"/>
              </a:rPr>
              <a:t>Wymiar </a:t>
            </a:r>
          </a:p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dirty="0">
                <a:solidFill>
                  <a:schemeClr val="accent1"/>
                </a:solidFill>
                <a:latin typeface="Barlow Medium"/>
              </a:rPr>
              <a:t>kulturalny</a:t>
            </a:r>
            <a:endParaRPr sz="1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528981B-C3A4-460F-9231-6A87E35FD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463" y="4227934"/>
            <a:ext cx="7772100" cy="303900"/>
          </a:xfrm>
        </p:spPr>
        <p:txBody>
          <a:bodyPr/>
          <a:lstStyle/>
          <a:p>
            <a:pPr algn="ctr"/>
            <a:r>
              <a:rPr lang="pl-PL" b="1" dirty="0"/>
              <a:t>ZAGADNIENIA KOMUNIKACJI W FIRMIE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55888CD-4138-42CB-9E9B-63D3C3193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9136A9E6-51F5-4852-B858-FD7ADC32F95F}"/>
              </a:ext>
            </a:extLst>
          </p:cNvPr>
          <p:cNvSpPr/>
          <p:nvPr/>
        </p:nvSpPr>
        <p:spPr bwMode="auto">
          <a:xfrm rot="10799989">
            <a:off x="6300202" y="-524604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Google Shape;602;p32">
            <a:extLst>
              <a:ext uri="{FF2B5EF4-FFF2-40B4-BE49-F238E27FC236}">
                <a16:creationId xmlns:a16="http://schemas.microsoft.com/office/drawing/2014/main" id="{AEABD95F-A27D-41EA-8BB4-1BF9D485D4D3}"/>
              </a:ext>
            </a:extLst>
          </p:cNvPr>
          <p:cNvSpPr/>
          <p:nvPr/>
        </p:nvSpPr>
        <p:spPr bwMode="auto">
          <a:xfrm>
            <a:off x="-3636912" y="-524594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8810DCD-C090-45AF-AB8A-C558E1BD5BD2}"/>
              </a:ext>
            </a:extLst>
          </p:cNvPr>
          <p:cNvSpPr txBox="1"/>
          <p:nvPr/>
        </p:nvSpPr>
        <p:spPr>
          <a:xfrm>
            <a:off x="107504" y="2347828"/>
            <a:ext cx="23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>
                <a:latin typeface="Barlow" panose="00000500000000000000" pitchFamily="2" charset="-18"/>
              </a:rPr>
              <a:t>Ochotnik 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FAAC4E7-2513-45B6-ABE5-8DA91391C1D8}"/>
              </a:ext>
            </a:extLst>
          </p:cNvPr>
          <p:cNvSpPr txBox="1"/>
          <p:nvPr/>
        </p:nvSpPr>
        <p:spPr>
          <a:xfrm>
            <a:off x="6623719" y="2347828"/>
            <a:ext cx="2520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>
                <a:latin typeface="Barlow" panose="00000500000000000000" pitchFamily="2" charset="-18"/>
              </a:rPr>
              <a:t>Ochotnik B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103E71-D57F-43F2-876B-76BD03D7A049}"/>
              </a:ext>
            </a:extLst>
          </p:cNvPr>
          <p:cNvSpPr txBox="1"/>
          <p:nvPr/>
        </p:nvSpPr>
        <p:spPr>
          <a:xfrm>
            <a:off x="3362039" y="1275606"/>
            <a:ext cx="23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Barlow" panose="00000500000000000000" pitchFamily="2" charset="-18"/>
              </a:rPr>
              <a:t>Ćwiczenie</a:t>
            </a:r>
          </a:p>
        </p:txBody>
      </p:sp>
    </p:spTree>
    <p:extLst>
      <p:ext uri="{BB962C8B-B14F-4D97-AF65-F5344CB8AC3E}">
        <p14:creationId xmlns:p14="http://schemas.microsoft.com/office/powerpoint/2010/main" val="3799359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F038CF-F919-40DA-90FE-2D39E82E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73" y="2212800"/>
            <a:ext cx="8673254" cy="717900"/>
          </a:xfrm>
        </p:spPr>
        <p:txBody>
          <a:bodyPr/>
          <a:lstStyle/>
          <a:p>
            <a:pPr algn="ctr"/>
            <a:r>
              <a:rPr lang="pl-PL" dirty="0"/>
              <a:t>DYSKUSJA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696644-70BD-4827-9A8A-9BCC07A139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4FBEC627-DBF0-41AF-996D-FBAB8BF81226}"/>
              </a:ext>
            </a:extLst>
          </p:cNvPr>
          <p:cNvCxnSpPr/>
          <p:nvPr/>
        </p:nvCxnSpPr>
        <p:spPr>
          <a:xfrm flipH="1" flipV="1">
            <a:off x="2915816" y="1347614"/>
            <a:ext cx="792088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2DDF5DE-627F-4DF8-840B-A75AA01BA853}"/>
              </a:ext>
            </a:extLst>
          </p:cNvPr>
          <p:cNvSpPr txBox="1"/>
          <p:nvPr/>
        </p:nvSpPr>
        <p:spPr>
          <a:xfrm>
            <a:off x="6471619" y="1806033"/>
            <a:ext cx="2722498" cy="1345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>
                <a:effectLst/>
                <a:latin typeface="Barlow" panose="00000500000000000000" pitchFamily="2" charset="-18"/>
              </a:rPr>
              <a:t> </a:t>
            </a:r>
            <a:r>
              <a:rPr lang="pl-PL" sz="14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Jakie korzyści może przynieść regularnie szkolenie pracowników z zakresu skutecznej komunikacji?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3D7E426-7D47-4963-95B4-4D8B3729D4B9}"/>
              </a:ext>
            </a:extLst>
          </p:cNvPr>
          <p:cNvSpPr txBox="1"/>
          <p:nvPr/>
        </p:nvSpPr>
        <p:spPr>
          <a:xfrm>
            <a:off x="235373" y="374600"/>
            <a:ext cx="2536427" cy="1345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Jakie negatywne zjawiska związane z komunikacją pojawiają się u Państwa w firmie?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C2E5FA91-2294-459C-AE8F-8954AB95DACE}"/>
              </a:ext>
            </a:extLst>
          </p:cNvPr>
          <p:cNvCxnSpPr>
            <a:cxnSpLocks/>
          </p:cNvCxnSpPr>
          <p:nvPr/>
        </p:nvCxnSpPr>
        <p:spPr>
          <a:xfrm flipH="1">
            <a:off x="1979712" y="2455682"/>
            <a:ext cx="1170646" cy="415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E073D87-A9E1-48B0-A13C-088409910528}"/>
              </a:ext>
            </a:extLst>
          </p:cNvPr>
          <p:cNvSpPr txBox="1"/>
          <p:nvPr/>
        </p:nvSpPr>
        <p:spPr>
          <a:xfrm>
            <a:off x="-252536" y="2188020"/>
            <a:ext cx="2349141" cy="134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Jakie pozytywne zjawiska związane z komunikacją pojawiają się u Państwa w firmie? 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C17FCD7D-72D9-4118-92CB-E9710C581825}"/>
              </a:ext>
            </a:extLst>
          </p:cNvPr>
          <p:cNvCxnSpPr>
            <a:cxnSpLocks/>
          </p:cNvCxnSpPr>
          <p:nvPr/>
        </p:nvCxnSpPr>
        <p:spPr>
          <a:xfrm flipH="1">
            <a:off x="3435848" y="2836288"/>
            <a:ext cx="272056" cy="910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AA5CA11-34D4-435E-8579-1247245755C6}"/>
              </a:ext>
            </a:extLst>
          </p:cNvPr>
          <p:cNvSpPr txBox="1"/>
          <p:nvPr/>
        </p:nvSpPr>
        <p:spPr>
          <a:xfrm>
            <a:off x="1842157" y="3818867"/>
            <a:ext cx="2939405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>
                <a:effectLst/>
                <a:latin typeface="Barlow" panose="00000500000000000000" pitchFamily="2" charset="-18"/>
              </a:rPr>
              <a:t> </a:t>
            </a:r>
            <a:r>
              <a:rPr lang="pl-PL" sz="14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Jakie są najlepsze sposoby na zwiększenie skuteczności komunikacji w zespole? 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0B5F97F-9B9F-4C54-9AE8-A48186BDC503}"/>
              </a:ext>
            </a:extLst>
          </p:cNvPr>
          <p:cNvSpPr txBox="1"/>
          <p:nvPr/>
        </p:nvSpPr>
        <p:spPr>
          <a:xfrm>
            <a:off x="5508105" y="3730412"/>
            <a:ext cx="2939405" cy="101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Jakie znaczenie Państwa zdaniem ma jasność przekazu komunikacji biznesowej i jak można ją osiągnąć? 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3B72AC6-6CB7-40CB-9C0F-464B3E65978D}"/>
              </a:ext>
            </a:extLst>
          </p:cNvPr>
          <p:cNvSpPr txBox="1"/>
          <p:nvPr/>
        </p:nvSpPr>
        <p:spPr>
          <a:xfrm>
            <a:off x="3894387" y="302750"/>
            <a:ext cx="3083421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Jakie narzędzia technologiczne można wykorzystać do ułatwienia komunikacji w firmie? 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C1C481D3-7974-445E-9E3D-B44304E6C990}"/>
              </a:ext>
            </a:extLst>
          </p:cNvPr>
          <p:cNvCxnSpPr>
            <a:cxnSpLocks/>
          </p:cNvCxnSpPr>
          <p:nvPr/>
        </p:nvCxnSpPr>
        <p:spPr>
          <a:xfrm>
            <a:off x="5445520" y="2774032"/>
            <a:ext cx="854672" cy="754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EEB394E3-666F-4AE8-AB73-8BB13FCB9DC8}"/>
              </a:ext>
            </a:extLst>
          </p:cNvPr>
          <p:cNvCxnSpPr>
            <a:cxnSpLocks/>
          </p:cNvCxnSpPr>
          <p:nvPr/>
        </p:nvCxnSpPr>
        <p:spPr>
          <a:xfrm flipH="1" flipV="1">
            <a:off x="5051721" y="1347126"/>
            <a:ext cx="257771" cy="865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EF52F260-BEAE-4A3D-A140-7B079617B8F0}"/>
              </a:ext>
            </a:extLst>
          </p:cNvPr>
          <p:cNvCxnSpPr>
            <a:cxnSpLocks/>
          </p:cNvCxnSpPr>
          <p:nvPr/>
        </p:nvCxnSpPr>
        <p:spPr>
          <a:xfrm flipV="1">
            <a:off x="5872856" y="2252567"/>
            <a:ext cx="915245" cy="319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977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160C4D2-BFEE-4E7B-838B-C374455AA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600" y="1779662"/>
            <a:ext cx="5208603" cy="234690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Teoretyczne zagadnienia komunikacji w firmie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6E35515-6485-411E-9028-7157F36B8F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7419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2558805" name="Google Shape;171;p20"/>
          <p:cNvSpPr txBox="1">
            <a:spLocks noGrp="1"/>
          </p:cNvSpPr>
          <p:nvPr>
            <p:ph type="title"/>
          </p:nvPr>
        </p:nvSpPr>
        <p:spPr bwMode="auto">
          <a:xfrm>
            <a:off x="1547664" y="443615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defRPr/>
            </a:pPr>
            <a:r>
              <a:rPr lang="pl-PL" sz="2400" dirty="0">
                <a:solidFill>
                  <a:srgbClr val="000000"/>
                </a:solidFill>
                <a:latin typeface="Barlow" panose="00000500000000000000" pitchFamily="2" charset="-18"/>
              </a:rPr>
              <a:t>Ćwiczenie: Aktywne słuchanie</a:t>
            </a:r>
            <a:br>
              <a:rPr lang="pl-PL" sz="2400" dirty="0">
                <a:latin typeface="Barlow" panose="00000500000000000000" pitchFamily="2" charset="-18"/>
              </a:rPr>
            </a:br>
            <a:endParaRPr sz="2400" dirty="0">
              <a:latin typeface="Barlow" panose="00000500000000000000" pitchFamily="2" charset="-18"/>
            </a:endParaRPr>
          </a:p>
        </p:txBody>
      </p:sp>
      <p:sp>
        <p:nvSpPr>
          <p:cNvPr id="1882982934" name="Google Shape;172;p20"/>
          <p:cNvSpPr/>
          <p:nvPr/>
        </p:nvSpPr>
        <p:spPr bwMode="auto">
          <a:xfrm>
            <a:off x="6414893" y="1465231"/>
            <a:ext cx="806011" cy="80962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4" tIns="45724" rIns="45724" bIns="45724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59951628" name="Google Shape;173;p20"/>
          <p:cNvSpPr txBox="1"/>
          <p:nvPr/>
        </p:nvSpPr>
        <p:spPr bwMode="auto">
          <a:xfrm>
            <a:off x="6626498" y="1746893"/>
            <a:ext cx="382799" cy="24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24976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b="1" dirty="0">
                <a:solidFill>
                  <a:schemeClr val="dk1"/>
                </a:solidFill>
                <a:latin typeface="Barlow"/>
                <a:ea typeface="Barlow"/>
                <a:cs typeface="Barlow"/>
              </a:rPr>
              <a:t>2</a:t>
            </a:r>
            <a:endParaRPr sz="700" dirty="0">
              <a:solidFill>
                <a:schemeClr val="dk1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2117426057" name="Google Shape;174;p20"/>
          <p:cNvSpPr/>
          <p:nvPr/>
        </p:nvSpPr>
        <p:spPr bwMode="auto">
          <a:xfrm>
            <a:off x="2141292" y="1465231"/>
            <a:ext cx="806011" cy="80962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4" tIns="45724" rIns="45724" bIns="45724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54768356" name="Google Shape;175;p20"/>
          <p:cNvSpPr txBox="1"/>
          <p:nvPr/>
        </p:nvSpPr>
        <p:spPr bwMode="auto">
          <a:xfrm>
            <a:off x="2352897" y="1762122"/>
            <a:ext cx="382799" cy="24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24976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b="1" dirty="0">
                <a:solidFill>
                  <a:schemeClr val="dk1"/>
                </a:solidFill>
                <a:latin typeface="Barlow"/>
                <a:ea typeface="Barlow"/>
                <a:cs typeface="Barlow"/>
              </a:rPr>
              <a:t>1</a:t>
            </a:r>
            <a:endParaRPr sz="700" dirty="0">
              <a:solidFill>
                <a:schemeClr val="dk1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1063674248" name="Google Shape;176;p20"/>
          <p:cNvSpPr/>
          <p:nvPr/>
        </p:nvSpPr>
        <p:spPr bwMode="auto">
          <a:xfrm>
            <a:off x="0" y="4695867"/>
            <a:ext cx="9144000" cy="6500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45724" rIns="45724" bIns="45724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70626653" name="Google Shape;177;p20"/>
          <p:cNvSpPr txBox="1">
            <a:spLocks noGrp="1"/>
          </p:cNvSpPr>
          <p:nvPr>
            <p:ph type="body" idx="1"/>
          </p:nvPr>
        </p:nvSpPr>
        <p:spPr bwMode="auto">
          <a:xfrm>
            <a:off x="336574" y="2441511"/>
            <a:ext cx="4415444" cy="20876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l-PL" b="1" dirty="0">
                <a:latin typeface="Barlow Medium"/>
              </a:rPr>
              <a:t>Teoretyczne wprowadzenie</a:t>
            </a:r>
            <a:endParaRPr dirty="0"/>
          </a:p>
          <a:p>
            <a:pPr marL="12700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Zasady aktywnego słuchania to przede wszystkim: </a:t>
            </a:r>
            <a:endParaRPr lang="pl-PL" sz="1100" dirty="0">
              <a:effectLst/>
              <a:latin typeface="Barlow" panose="00000500000000000000" pitchFamily="2" charset="-18"/>
            </a:endParaRPr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Skupienie się na rozmowie, nie rozpraszanie innymi myślami, </a:t>
            </a:r>
            <a:endParaRPr lang="pl-PL" sz="1100" dirty="0">
              <a:effectLst/>
              <a:latin typeface="Barlow" panose="00000500000000000000" pitchFamily="2" charset="-18"/>
            </a:endParaRPr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Postawa otwarta, skierowana na rozmówcę, </a:t>
            </a:r>
            <a:endParaRPr lang="pl-PL" sz="1100" dirty="0">
              <a:effectLst/>
              <a:latin typeface="Barlow" panose="00000500000000000000" pitchFamily="2" charset="-18"/>
            </a:endParaRPr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Utrzymywanie kontaktu wzrokowego, </a:t>
            </a:r>
            <a:endParaRPr lang="pl-PL" sz="1100" dirty="0">
              <a:effectLst/>
              <a:latin typeface="Barlow" panose="00000500000000000000" pitchFamily="2" charset="-18"/>
            </a:endParaRPr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Nie przerywaj rozmówcy, daj mu się swobodnie wypowiedzieć.</a:t>
            </a:r>
            <a:endParaRPr lang="pl-PL" sz="1100" dirty="0">
              <a:effectLst/>
              <a:latin typeface="Barlow" panose="00000500000000000000" pitchFamily="2" charset="-18"/>
            </a:endParaRPr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Prowadź dialog, dopytuj, gdy coś jest dla Ciebie niejasne, niezrozumiałe.</a:t>
            </a:r>
            <a:endParaRPr lang="pl-PL" sz="1100" dirty="0">
              <a:effectLst/>
              <a:latin typeface="Barlow" panose="00000500000000000000" pitchFamily="2" charset="-18"/>
            </a:endParaRPr>
          </a:p>
        </p:txBody>
      </p:sp>
      <p:sp>
        <p:nvSpPr>
          <p:cNvPr id="1659539335" name="Google Shape;178;p20"/>
          <p:cNvSpPr txBox="1">
            <a:spLocks noGrp="1"/>
          </p:cNvSpPr>
          <p:nvPr>
            <p:ph type="body" idx="2"/>
          </p:nvPr>
        </p:nvSpPr>
        <p:spPr bwMode="auto">
          <a:xfrm>
            <a:off x="5469870" y="3294269"/>
            <a:ext cx="2696054" cy="140159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800" b="1" dirty="0">
                <a:latin typeface="Barlow Medium"/>
              </a:rPr>
              <a:t>Praca w parach </a:t>
            </a:r>
            <a:endParaRPr sz="1800" b="1" dirty="0"/>
          </a:p>
        </p:txBody>
      </p:sp>
      <p:sp>
        <p:nvSpPr>
          <p:cNvPr id="1841570149" name="Google Shape;179;p20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839116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6AC11745-A07D-FEAE-75B2-F9DB87B53065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5465098" name="Google Shape;602;p32"/>
          <p:cNvSpPr/>
          <p:nvPr/>
        </p:nvSpPr>
        <p:spPr bwMode="auto">
          <a:xfrm rot="10799989">
            <a:off x="4749094" y="-399974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35431840" name="Google Shape;614;p32"/>
          <p:cNvSpPr txBox="1">
            <a:spLocks noGrp="1"/>
          </p:cNvSpPr>
          <p:nvPr>
            <p:ph type="title"/>
          </p:nvPr>
        </p:nvSpPr>
        <p:spPr bwMode="auto">
          <a:xfrm>
            <a:off x="516600" y="1655399"/>
            <a:ext cx="3679200" cy="141149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5400">
                <a:solidFill>
                  <a:schemeClr val="bg1"/>
                </a:solidFill>
              </a:rPr>
              <a:t>Przerwa kawowa</a:t>
            </a:r>
            <a:endParaRPr lang="en-GB" sz="5400">
              <a:solidFill>
                <a:schemeClr val="bg1"/>
              </a:solidFill>
            </a:endParaRPr>
          </a:p>
        </p:txBody>
      </p:sp>
      <p:sp>
        <p:nvSpPr>
          <p:cNvPr id="1140784499" name="Google Shape;615;p32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EE187D6C-4F73-399F-2062-B9221C7F99A3}" type="slidenum">
              <a:rPr lang="en"/>
              <a:t>27</a:t>
            </a:fld>
            <a:endParaRPr/>
          </a:p>
        </p:txBody>
      </p:sp>
      <p:sp>
        <p:nvSpPr>
          <p:cNvPr id="262029769" name="Google Shape;616;p32"/>
          <p:cNvSpPr txBox="1">
            <a:spLocks noGrp="1"/>
          </p:cNvSpPr>
          <p:nvPr>
            <p:ph type="subTitle" idx="1"/>
          </p:nvPr>
        </p:nvSpPr>
        <p:spPr bwMode="auto">
          <a:xfrm>
            <a:off x="516600" y="3066899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799"/>
              </a:spcAft>
              <a:buNone/>
              <a:defRPr/>
            </a:pPr>
            <a:r>
              <a:rPr lang="pl-PL" sz="2800" dirty="0">
                <a:solidFill>
                  <a:schemeClr val="lt2"/>
                </a:solidFill>
              </a:rPr>
              <a:t>15 min </a:t>
            </a:r>
            <a:endParaRPr sz="2800" dirty="0">
              <a:solidFill>
                <a:schemeClr val="lt2"/>
              </a:solidFill>
            </a:endParaRPr>
          </a:p>
        </p:txBody>
      </p:sp>
      <p:pic>
        <p:nvPicPr>
          <p:cNvPr id="1868150415" name="Grafika 4" descr="Kawa z wypełnieniem pełnym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71974" y="684749"/>
            <a:ext cx="3352799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14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 bwMode="auto">
          <a:xfrm>
            <a:off x="513142" y="-90359"/>
            <a:ext cx="1908216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 bwMode="auto"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 bwMode="auto"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 bwMode="auto"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 bwMode="auto"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 bwMode="auto"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 bwMode="auto"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 bwMode="auto"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 bwMode="auto"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 bwMode="auto"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 bwMode="auto"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 bwMode="auto"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 bwMode="auto"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 bwMode="auto"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 bwMode="auto"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 bwMode="auto"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 bwMode="auto">
          <a:xfrm>
            <a:off x="3054597" y="2168652"/>
            <a:ext cx="5998815" cy="307197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dirty="0">
                <a:solidFill>
                  <a:srgbClr val="000000"/>
                </a:solidFill>
                <a:latin typeface="Barlow" panose="00000500000000000000" pitchFamily="2" charset="-18"/>
              </a:rPr>
              <a:t>Zagadnienia komunikacji </a:t>
            </a:r>
            <a:br>
              <a:rPr lang="pl-PL" sz="3600" dirty="0">
                <a:solidFill>
                  <a:srgbClr val="000000"/>
                </a:solidFill>
                <a:latin typeface="Barlow" panose="00000500000000000000" pitchFamily="2" charset="-18"/>
              </a:rPr>
            </a:br>
            <a:r>
              <a:rPr lang="pl-PL" sz="3600" dirty="0">
                <a:solidFill>
                  <a:srgbClr val="000000"/>
                </a:solidFill>
                <a:latin typeface="Barlow" panose="00000500000000000000" pitchFamily="2" charset="-18"/>
              </a:rPr>
              <a:t>z klientem</a:t>
            </a:r>
            <a:br>
              <a:rPr lang="pl-PL" sz="3600" dirty="0">
                <a:solidFill>
                  <a:srgbClr val="000000"/>
                </a:solidFill>
                <a:latin typeface="Barlow" panose="00000500000000000000" pitchFamily="2" charset="-18"/>
              </a:rPr>
            </a:br>
            <a:br>
              <a:rPr lang="pl-PL" sz="3600" dirty="0">
                <a:solidFill>
                  <a:srgbClr val="000000"/>
                </a:solidFill>
                <a:latin typeface="Barlow" panose="00000500000000000000" pitchFamily="2" charset="-18"/>
              </a:rPr>
            </a:br>
            <a:endParaRPr sz="3600" dirty="0">
              <a:solidFill>
                <a:schemeClr val="accent1">
                  <a:lumMod val="75000"/>
                </a:schemeClr>
              </a:solidFill>
              <a:latin typeface="Barlow" panose="00000500000000000000" pitchFamily="2" charset="-18"/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165" name="Google Shape;165;p19"/>
          <p:cNvSpPr/>
          <p:nvPr/>
        </p:nvSpPr>
        <p:spPr bwMode="auto">
          <a:xfrm>
            <a:off x="1563185" y="3363592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" name="Google Shape;166;p19"/>
          <p:cNvSpPr/>
          <p:nvPr/>
        </p:nvSpPr>
        <p:spPr bwMode="auto"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025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55888CD-4138-42CB-9E9B-63D3C3193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9136A9E6-51F5-4852-B858-FD7ADC32F95F}"/>
              </a:ext>
            </a:extLst>
          </p:cNvPr>
          <p:cNvSpPr/>
          <p:nvPr/>
        </p:nvSpPr>
        <p:spPr bwMode="auto">
          <a:xfrm rot="10799989">
            <a:off x="4355986" y="-625606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FAAC4E7-2513-45B6-ABE5-8DA91391C1D8}"/>
              </a:ext>
            </a:extLst>
          </p:cNvPr>
          <p:cNvSpPr txBox="1"/>
          <p:nvPr/>
        </p:nvSpPr>
        <p:spPr>
          <a:xfrm>
            <a:off x="4817021" y="1438488"/>
            <a:ext cx="4320480" cy="24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PODZIAŁ NA GRUPY 2-3 OSOBOWE. </a:t>
            </a: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latin typeface="Barlow" panose="00000500000000000000" pitchFamily="2" charset="-18"/>
              </a:rPr>
              <a:t>ANALIZA KART KOMUNIKACJI Z KLIENTEM.</a:t>
            </a: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WYPISANIE PRZYKŁADOWEGO, PRAWIDŁOWEGO DIALOGU. </a:t>
            </a: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latin typeface="Barlow" panose="00000500000000000000" pitchFamily="2" charset="-18"/>
              </a:rPr>
              <a:t>PREZENTACJA PRZED GRUPĄ.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103E71-D57F-43F2-876B-76BD03D7A049}"/>
              </a:ext>
            </a:extLst>
          </p:cNvPr>
          <p:cNvSpPr txBox="1"/>
          <p:nvPr/>
        </p:nvSpPr>
        <p:spPr>
          <a:xfrm>
            <a:off x="1043608" y="2246829"/>
            <a:ext cx="23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Barlow" panose="00000500000000000000" pitchFamily="2" charset="-18"/>
              </a:rPr>
              <a:t>Ćwiczenie</a:t>
            </a:r>
          </a:p>
        </p:txBody>
      </p:sp>
    </p:spTree>
    <p:extLst>
      <p:ext uri="{BB962C8B-B14F-4D97-AF65-F5344CB8AC3E}">
        <p14:creationId xmlns:p14="http://schemas.microsoft.com/office/powerpoint/2010/main" val="3139946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6" name="Google Shape;86;p15"/>
          <p:cNvGrpSpPr/>
          <p:nvPr/>
        </p:nvGrpSpPr>
        <p:grpSpPr bwMode="auto">
          <a:xfrm>
            <a:off x="-2521131" y="-81904"/>
            <a:ext cx="5225404" cy="5225404"/>
            <a:chOff x="-1891188" y="-12079"/>
            <a:chExt cx="10450808" cy="10450808"/>
          </a:xfrm>
        </p:grpSpPr>
        <p:sp>
          <p:nvSpPr>
            <p:cNvPr id="87" name="Google Shape;87;p15"/>
            <p:cNvSpPr/>
            <p:nvPr/>
          </p:nvSpPr>
          <p:spPr bwMode="auto">
            <a:xfrm>
              <a:off x="-1891188" y="-12079"/>
              <a:ext cx="10450808" cy="10450808"/>
            </a:xfrm>
            <a:custGeom>
              <a:avLst/>
              <a:gdLst/>
              <a:ahLst/>
              <a:cxnLst/>
              <a:rect l="l" t="t" r="r" b="b"/>
              <a:pathLst>
                <a:path w="10450808" h="10450808" extrusionOk="0">
                  <a:moveTo>
                    <a:pt x="10450808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808" y="0"/>
                  </a:lnTo>
                  <a:lnTo>
                    <a:pt x="10450808" y="10450808"/>
                  </a:lnTo>
                  <a:close/>
                  <a:moveTo>
                    <a:pt x="14495" y="10436313"/>
                  </a:moveTo>
                  <a:lnTo>
                    <a:pt x="10436313" y="10436313"/>
                  </a:lnTo>
                  <a:lnTo>
                    <a:pt x="10436313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8" name="Google Shape;88;p15"/>
            <p:cNvSpPr/>
            <p:nvPr/>
          </p:nvSpPr>
          <p:spPr bwMode="auto">
            <a:xfrm>
              <a:off x="-1883941" y="9475496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9" name="Google Shape;89;p15"/>
            <p:cNvSpPr/>
            <p:nvPr/>
          </p:nvSpPr>
          <p:spPr bwMode="auto">
            <a:xfrm>
              <a:off x="-1883941" y="852675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0" name="Google Shape;90;p15"/>
            <p:cNvSpPr/>
            <p:nvPr/>
          </p:nvSpPr>
          <p:spPr bwMode="auto">
            <a:xfrm>
              <a:off x="-1883941" y="7577923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1" name="Google Shape;91;p15"/>
            <p:cNvSpPr/>
            <p:nvPr/>
          </p:nvSpPr>
          <p:spPr bwMode="auto">
            <a:xfrm>
              <a:off x="-1883941" y="6629185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2" name="Google Shape;92;p15"/>
            <p:cNvSpPr/>
            <p:nvPr/>
          </p:nvSpPr>
          <p:spPr bwMode="auto">
            <a:xfrm>
              <a:off x="-1883941" y="568044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3" name="Google Shape;93;p15"/>
            <p:cNvSpPr/>
            <p:nvPr/>
          </p:nvSpPr>
          <p:spPr bwMode="auto">
            <a:xfrm>
              <a:off x="-1883941" y="473170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4" name="Google Shape;94;p15"/>
            <p:cNvSpPr/>
            <p:nvPr/>
          </p:nvSpPr>
          <p:spPr bwMode="auto">
            <a:xfrm>
              <a:off x="-1883941" y="3782970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5" name="Google Shape;95;p15"/>
            <p:cNvSpPr/>
            <p:nvPr/>
          </p:nvSpPr>
          <p:spPr bwMode="auto">
            <a:xfrm>
              <a:off x="-1883941" y="2834232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6" name="Google Shape;96;p15"/>
            <p:cNvSpPr/>
            <p:nvPr/>
          </p:nvSpPr>
          <p:spPr bwMode="auto">
            <a:xfrm>
              <a:off x="-1883941" y="188539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7" name="Google Shape;97;p15"/>
            <p:cNvSpPr/>
            <p:nvPr/>
          </p:nvSpPr>
          <p:spPr bwMode="auto">
            <a:xfrm>
              <a:off x="-1883941" y="936659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8" name="Google Shape;98;p15"/>
            <p:cNvSpPr/>
            <p:nvPr/>
          </p:nvSpPr>
          <p:spPr bwMode="auto">
            <a:xfrm>
              <a:off x="7596386" y="-483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9" name="Google Shape;99;p15"/>
            <p:cNvSpPr/>
            <p:nvPr/>
          </p:nvSpPr>
          <p:spPr bwMode="auto">
            <a:xfrm>
              <a:off x="6647648" y="-483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0" name="Google Shape;100;p15"/>
            <p:cNvSpPr/>
            <p:nvPr/>
          </p:nvSpPr>
          <p:spPr bwMode="auto">
            <a:xfrm>
              <a:off x="5698813" y="-483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1" name="Google Shape;101;p15"/>
            <p:cNvSpPr/>
            <p:nvPr/>
          </p:nvSpPr>
          <p:spPr bwMode="auto">
            <a:xfrm>
              <a:off x="4750075" y="-483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2" name="Google Shape;102;p15"/>
            <p:cNvSpPr/>
            <p:nvPr/>
          </p:nvSpPr>
          <p:spPr bwMode="auto">
            <a:xfrm>
              <a:off x="3801337" y="-483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3" name="Google Shape;103;p15"/>
            <p:cNvSpPr/>
            <p:nvPr/>
          </p:nvSpPr>
          <p:spPr bwMode="auto">
            <a:xfrm>
              <a:off x="2852598" y="-483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4" name="Google Shape;104;p15"/>
            <p:cNvSpPr/>
            <p:nvPr/>
          </p:nvSpPr>
          <p:spPr bwMode="auto">
            <a:xfrm>
              <a:off x="1903860" y="-483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5" name="Google Shape;105;p15"/>
            <p:cNvSpPr/>
            <p:nvPr/>
          </p:nvSpPr>
          <p:spPr bwMode="auto">
            <a:xfrm>
              <a:off x="955122" y="-483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6" name="Google Shape;106;p15"/>
            <p:cNvSpPr/>
            <p:nvPr/>
          </p:nvSpPr>
          <p:spPr bwMode="auto">
            <a:xfrm>
              <a:off x="6287" y="-483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7" name="Google Shape;107;p15"/>
            <p:cNvSpPr/>
            <p:nvPr/>
          </p:nvSpPr>
          <p:spPr bwMode="auto">
            <a:xfrm>
              <a:off x="-942450" y="-483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09" name="Google Shape;109;p15"/>
          <p:cNvSpPr/>
          <p:nvPr/>
        </p:nvSpPr>
        <p:spPr bwMode="auto">
          <a:xfrm>
            <a:off x="8420029" y="245708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10" name="Google Shape;110;p15"/>
          <p:cNvGrpSpPr/>
          <p:nvPr/>
        </p:nvGrpSpPr>
        <p:grpSpPr bwMode="auto">
          <a:xfrm>
            <a:off x="5178002" y="1611825"/>
            <a:ext cx="2942213" cy="1591777"/>
            <a:chOff x="0" y="0"/>
            <a:chExt cx="7845900" cy="4244738"/>
          </a:xfrm>
        </p:grpSpPr>
        <p:sp>
          <p:nvSpPr>
            <p:cNvPr id="111" name="Google Shape;111;p15"/>
            <p:cNvSpPr txBox="1"/>
            <p:nvPr/>
          </p:nvSpPr>
          <p:spPr bwMode="auto">
            <a:xfrm>
              <a:off x="0" y="0"/>
              <a:ext cx="7845900" cy="344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112" name="Google Shape;112;p15"/>
            <p:cNvSpPr txBox="1"/>
            <p:nvPr/>
          </p:nvSpPr>
          <p:spPr bwMode="auto">
            <a:xfrm>
              <a:off x="0" y="3842575"/>
              <a:ext cx="6655799" cy="40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700">
                <a:solidFill>
                  <a:schemeClr val="dk1"/>
                </a:solidFill>
              </a:endParaRPr>
            </a:p>
          </p:txBody>
        </p:sp>
      </p:grp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200" y="222474"/>
            <a:ext cx="8980918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1pPr>
            <a:lvl2pPr marL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2pPr>
            <a:lvl3pPr marL="9144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3pPr>
            <a:lvl4pPr marL="1371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4pPr>
            <a:lvl5pPr marL="18288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5pPr>
            <a:lvl6pPr marL="22860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743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2004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657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l-PL" b="0" i="0" u="none" strike="noStrike" cap="none" dirty="0">
              <a:ln>
                <a:noFill/>
              </a:ln>
              <a:solidFill>
                <a:schemeClr val="tx1"/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r>
              <a:rPr lang="pl-PL" b="1" i="0" u="none" strike="noStrike" cap="none" dirty="0">
                <a:ln>
                  <a:noFill/>
                </a:ln>
                <a:solidFill>
                  <a:srgbClr val="558035"/>
                </a:solidFill>
                <a:latin typeface="Barlow"/>
                <a:cs typeface="Arial"/>
              </a:rPr>
              <a:t>CZAS TRWANIA</a:t>
            </a:r>
            <a:r>
              <a:rPr lang="pl-PL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: </a:t>
            </a:r>
            <a:r>
              <a:rPr lang="pl-PL" i="0" u="none" strike="noStrike" cap="none" dirty="0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czas całkowity - 16h 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l-PL" b="1" i="0" u="none" strike="noStrike" cap="none" dirty="0">
              <a:ln>
                <a:noFill/>
              </a:ln>
              <a:solidFill>
                <a:schemeClr val="tx1"/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b="1" i="0" u="none" strike="noStrike" cap="none" dirty="0">
                <a:ln>
                  <a:noFill/>
                </a:ln>
                <a:solidFill>
                  <a:srgbClr val="558035"/>
                </a:solidFill>
                <a:latin typeface="Barlow"/>
                <a:cs typeface="Arial"/>
              </a:rPr>
              <a:t>CELE SZKOLENIA: </a:t>
            </a:r>
            <a:endParaRPr lang="pl-PL" b="1" i="0" u="none" strike="noStrike" cap="none" dirty="0">
              <a:ln>
                <a:noFill/>
              </a:ln>
              <a:solidFill>
                <a:schemeClr val="tx1"/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pl-PL" i="0" u="none" strike="noStrike" cap="none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latin typeface="Barlow"/>
                <a:cs typeface="Arial"/>
              </a:rPr>
              <a:t>Wzrost świadomości ekologicznej uczestników, </a:t>
            </a:r>
            <a:endParaRPr lang="pl-PL" i="0" u="none" strike="noStrike" cap="none" dirty="0">
              <a:ln>
                <a:noFill/>
              </a:ln>
              <a:solidFill>
                <a:schemeClr val="tx1">
                  <a:lumMod val="50000"/>
                </a:schemeClr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pl-PL" i="0" u="none" strike="noStrike" cap="none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latin typeface="Barlow"/>
                <a:cs typeface="Arial"/>
              </a:rPr>
              <a:t>Rozwój proekologicznych postaw względem życia codziennego oraz biznesu, </a:t>
            </a:r>
            <a:endParaRPr lang="pl-PL" i="0" u="none" strike="noStrike" cap="none" dirty="0">
              <a:ln>
                <a:noFill/>
              </a:ln>
              <a:solidFill>
                <a:schemeClr val="tx1">
                  <a:lumMod val="50000"/>
                </a:schemeClr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pl-PL" i="0" u="none" strike="noStrike" cap="none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latin typeface="Barlow"/>
                <a:cs typeface="Arial"/>
              </a:rPr>
              <a:t>Uświadomienie istoty wprowadzania </a:t>
            </a:r>
            <a:r>
              <a:rPr lang="pl-PL" i="0" u="none" strike="noStrike" cap="none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latin typeface="Barlow"/>
                <a:cs typeface="Arial"/>
              </a:rPr>
              <a:t>eko</a:t>
            </a:r>
            <a:r>
              <a:rPr lang="pl-PL" i="0" u="none" strike="noStrike" cap="none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latin typeface="Barlow"/>
                <a:cs typeface="Arial"/>
              </a:rPr>
              <a:t>-znakowania, uwzględniania problemów ekologicznych, 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lang="pl-PL" b="1" i="0" u="none" strike="noStrike" cap="none" dirty="0">
              <a:ln>
                <a:noFill/>
              </a:ln>
              <a:solidFill>
                <a:schemeClr val="tx1"/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b="1" i="0" u="none" strike="noStrike" cap="none" dirty="0">
                <a:ln>
                  <a:noFill/>
                </a:ln>
                <a:solidFill>
                  <a:srgbClr val="558035"/>
                </a:solidFill>
                <a:latin typeface="Barlow"/>
                <a:cs typeface="Arial"/>
              </a:rPr>
              <a:t>CZĘŚC TEORETYCZNA:</a:t>
            </a:r>
            <a:endParaRPr lang="pl-PL" b="1" i="0" u="none" strike="noStrike" cap="none" dirty="0">
              <a:ln>
                <a:noFill/>
              </a:ln>
              <a:solidFill>
                <a:schemeClr val="tx1"/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i="0" u="none" strike="noStrike" cap="none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latin typeface="Barlow"/>
                <a:cs typeface="Arial"/>
              </a:rPr>
              <a:t>Prowadzona będzie z wykorzystaniem wykładu trenera opatrzonego definicjami, 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i="0" u="none" strike="noStrike" cap="none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latin typeface="Barlow"/>
                <a:cs typeface="Arial"/>
              </a:rPr>
              <a:t>pojęciami teoretycznymi, zbiorami danych.  </a:t>
            </a:r>
            <a:endParaRPr lang="pl-PL" i="0" u="none" strike="noStrike" cap="none" dirty="0">
              <a:ln>
                <a:noFill/>
              </a:ln>
              <a:solidFill>
                <a:schemeClr val="tx1">
                  <a:lumMod val="50000"/>
                </a:schemeClr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b="1" i="0" u="none" strike="noStrike" cap="none" dirty="0">
                <a:ln>
                  <a:noFill/>
                </a:ln>
                <a:solidFill>
                  <a:schemeClr val="tx1"/>
                </a:solidFill>
                <a:latin typeface="Barlow"/>
              </a:rPr>
              <a:t> 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b="1" i="0" u="none" strike="noStrike" cap="none" dirty="0">
                <a:ln>
                  <a:noFill/>
                </a:ln>
                <a:solidFill>
                  <a:srgbClr val="558035"/>
                </a:solidFill>
                <a:latin typeface="Barlow"/>
                <a:cs typeface="Arial"/>
              </a:rPr>
              <a:t>CZĘŚĆ PRAKTYCZNA:</a:t>
            </a:r>
            <a:endParaRPr lang="pl-PL" b="1" i="0" u="none" strike="noStrike" cap="none" dirty="0">
              <a:ln>
                <a:noFill/>
              </a:ln>
              <a:solidFill>
                <a:schemeClr val="tx1"/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i="0" u="none" strike="noStrike" cap="none" dirty="0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Prowadzona będzie m.in. z wykorzystaniem dyskusji, burzy mózgów, map myśli, gier, pracy w grupach. </a:t>
            </a:r>
            <a:endParaRPr lang="pl-PL" i="0" u="none" strike="noStrike" cap="none" dirty="0">
              <a:ln>
                <a:noFill/>
              </a:ln>
              <a:solidFill>
                <a:schemeClr val="tx1"/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b="1" i="0" u="none" strike="noStrike" cap="none" dirty="0">
                <a:ln>
                  <a:noFill/>
                </a:ln>
                <a:solidFill>
                  <a:schemeClr val="tx1"/>
                </a:solidFill>
                <a:latin typeface="Barlow"/>
              </a:rPr>
              <a:t> 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b="1" i="0" u="none" strike="noStrike" cap="none" dirty="0">
                <a:ln>
                  <a:noFill/>
                </a:ln>
                <a:solidFill>
                  <a:srgbClr val="558035"/>
                </a:solidFill>
                <a:latin typeface="Barlow"/>
                <a:cs typeface="Arial"/>
              </a:rPr>
              <a:t>KLUCZOWE ZAGADNIENIA:</a:t>
            </a:r>
            <a:endParaRPr lang="pl-PL" b="1" i="0" u="none" strike="noStrike" cap="none" dirty="0">
              <a:ln>
                <a:noFill/>
              </a:ln>
              <a:solidFill>
                <a:schemeClr val="tx1"/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i="0" u="none" strike="noStrike" cap="none" dirty="0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Ekologia, społeczna odpowiedzialność biznesu, zachowania proekologiczne, </a:t>
            </a:r>
            <a:r>
              <a:rPr lang="pl-PL" i="0" u="none" strike="noStrike" cap="none" dirty="0" err="1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eko</a:t>
            </a:r>
            <a:r>
              <a:rPr lang="pl-PL" i="0" u="none" strike="noStrike" cap="none" dirty="0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-znakowanie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l-PL" i="0" u="none" strike="noStrike" cap="none" dirty="0">
              <a:ln>
                <a:noFill/>
              </a:ln>
              <a:solidFill>
                <a:schemeClr val="tx1"/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b="1" i="0" u="none" strike="noStrike" cap="none" dirty="0">
                <a:ln>
                  <a:noFill/>
                </a:ln>
                <a:solidFill>
                  <a:srgbClr val="558035"/>
                </a:solidFill>
                <a:latin typeface="Barlow"/>
                <a:cs typeface="Arial"/>
              </a:rPr>
              <a:t>METODY PRACY:</a:t>
            </a:r>
            <a:endParaRPr lang="pl-PL" b="1" i="0" u="none" strike="noStrike" cap="none" dirty="0">
              <a:ln>
                <a:noFill/>
              </a:ln>
              <a:solidFill>
                <a:schemeClr val="tx1"/>
              </a:solidFill>
              <a:latin typeface="Barlow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i="0" u="none" strike="noStrike" cap="none" dirty="0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Dyskusje, praca indywidualna, praca w grupie, praca na </a:t>
            </a:r>
            <a:r>
              <a:rPr lang="pl-PL" i="0" u="none" strike="noStrike" cap="none" dirty="0" err="1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case</a:t>
            </a:r>
            <a:r>
              <a:rPr lang="pl-PL" i="0" u="none" strike="noStrike" cap="none" dirty="0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 </a:t>
            </a:r>
            <a:r>
              <a:rPr lang="pl-PL" i="0" u="none" strike="noStrike" cap="none" dirty="0" err="1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studies</a:t>
            </a:r>
            <a:r>
              <a:rPr lang="pl-PL" i="0" u="none" strike="noStrike" cap="none" dirty="0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, prezentacje </a:t>
            </a:r>
            <a:endParaRPr lang="pl-PL" i="0" u="none" strike="noStrike" cap="none" dirty="0">
              <a:ln>
                <a:noFill/>
              </a:ln>
              <a:solidFill>
                <a:schemeClr val="tx1"/>
              </a:solidFill>
              <a:latin typeface="Barlow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6200" y="-2255838"/>
            <a:ext cx="1619250" cy="28575"/>
          </a:xfrm>
          <a:prstGeom prst="rect">
            <a:avLst/>
          </a:prstGeom>
          <a:noFill/>
        </p:spPr>
      </p:pic>
      <p:sp>
        <p:nvSpPr>
          <p:cNvPr id="32" name="pole tekstowe 31"/>
          <p:cNvSpPr txBox="1"/>
          <p:nvPr/>
        </p:nvSpPr>
        <p:spPr bwMode="auto">
          <a:xfrm>
            <a:off x="1695450" y="218851"/>
            <a:ext cx="54080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l-PL" sz="20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Formalności </a:t>
            </a:r>
            <a:r>
              <a:rPr lang="pl-PL" sz="20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Barlow"/>
                <a:cs typeface="Arial"/>
              </a:rPr>
              <a:t>dotyczące</a:t>
            </a:r>
            <a:r>
              <a:rPr lang="pl-PL" sz="20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 szkolenia</a:t>
            </a:r>
            <a:endParaRPr lang="pl-PL" sz="2000" b="0" i="0" u="none" strike="noStrike" cap="none" dirty="0">
              <a:ln>
                <a:noFill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432465" y="297872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sz="3000" dirty="0"/>
              <a:t>Karta </a:t>
            </a:r>
            <a:r>
              <a:rPr sz="3000" dirty="0" err="1"/>
              <a:t>pracy</a:t>
            </a:r>
            <a:r>
              <a:rPr sz="3000" dirty="0"/>
              <a:t> nr </a:t>
            </a:r>
            <a:r>
              <a:rPr lang="pl-PL" sz="3000" dirty="0"/>
              <a:t>3 </a:t>
            </a:r>
            <a:br>
              <a:rPr lang="pl-PL" sz="3000" dirty="0"/>
            </a:br>
            <a:endParaRPr sz="3000" dirty="0"/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30</a:t>
            </a:fld>
            <a:endParaRPr/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45394E7D-40B1-44A1-B140-EE2FE0235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089" y="825872"/>
            <a:ext cx="5678752" cy="401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42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432465" y="297872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sz="3000" dirty="0"/>
              <a:t>Karta </a:t>
            </a:r>
            <a:r>
              <a:rPr sz="3000" dirty="0" err="1"/>
              <a:t>pracy</a:t>
            </a:r>
            <a:r>
              <a:rPr sz="3000" dirty="0"/>
              <a:t> nr </a:t>
            </a:r>
            <a:r>
              <a:rPr lang="pl-PL" sz="3000" dirty="0"/>
              <a:t>4</a:t>
            </a:r>
            <a:br>
              <a:rPr lang="pl-PL" sz="3000" dirty="0"/>
            </a:br>
            <a:endParaRPr sz="3000" dirty="0"/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31</a:t>
            </a:fld>
            <a:endParaRPr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977337E-39B2-4A32-95E2-ABEDACFF3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68" y="839083"/>
            <a:ext cx="5797793" cy="409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12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432465" y="297872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sz="3000" dirty="0"/>
              <a:t>Karta </a:t>
            </a:r>
            <a:r>
              <a:rPr sz="3000" dirty="0" err="1"/>
              <a:t>pracy</a:t>
            </a:r>
            <a:r>
              <a:rPr sz="3000" dirty="0"/>
              <a:t> nr </a:t>
            </a:r>
            <a:r>
              <a:rPr lang="pl-PL" sz="3000" dirty="0"/>
              <a:t>5</a:t>
            </a:r>
            <a:br>
              <a:rPr lang="pl-PL" sz="3000" dirty="0"/>
            </a:br>
            <a:endParaRPr sz="3000" dirty="0"/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32</a:t>
            </a:fld>
            <a:endParaRPr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36FAE31E-02CF-4057-807F-BA25CCB9B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881149"/>
            <a:ext cx="5685939" cy="40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82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432465" y="297872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sz="3000" dirty="0"/>
              <a:t>Karta </a:t>
            </a:r>
            <a:r>
              <a:rPr sz="3000" dirty="0" err="1"/>
              <a:t>pracy</a:t>
            </a:r>
            <a:r>
              <a:rPr sz="3000" dirty="0"/>
              <a:t> nr </a:t>
            </a:r>
            <a:r>
              <a:rPr lang="pl-PL" sz="3000" dirty="0"/>
              <a:t>6</a:t>
            </a:r>
            <a:br>
              <a:rPr lang="pl-PL" sz="3000" dirty="0"/>
            </a:br>
            <a:endParaRPr sz="3000" dirty="0"/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33</a:t>
            </a:fld>
            <a:endParaRPr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41E467F3-25BA-4FAC-B5BB-C6C18C163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580" y="908568"/>
            <a:ext cx="5581769" cy="39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51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432465" y="297872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sz="3000" dirty="0"/>
              <a:t>Karta </a:t>
            </a:r>
            <a:r>
              <a:rPr sz="3000" dirty="0" err="1"/>
              <a:t>pracy</a:t>
            </a:r>
            <a:r>
              <a:rPr sz="3000" dirty="0"/>
              <a:t> nr </a:t>
            </a:r>
            <a:r>
              <a:rPr lang="pl-PL" sz="3000" dirty="0"/>
              <a:t>7</a:t>
            </a:r>
            <a:br>
              <a:rPr lang="pl-PL" sz="3000" dirty="0"/>
            </a:br>
            <a:endParaRPr sz="3000" dirty="0"/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34</a:t>
            </a:fld>
            <a:endParaRPr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499AA246-911C-416B-A147-163DB194C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856202"/>
            <a:ext cx="5653777" cy="399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64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160C4D2-BFEE-4E7B-838B-C374455AA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600" y="1851670"/>
            <a:ext cx="4608512" cy="2346900"/>
          </a:xfrm>
        </p:spPr>
        <p:txBody>
          <a:bodyPr/>
          <a:lstStyle/>
          <a:p>
            <a:pPr marL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Teoretyczne ujęcie profesjonalnej komunikacji         z klientem</a:t>
            </a:r>
            <a:endParaRPr lang="pl-PL" sz="2800" dirty="0">
              <a:effectLst/>
              <a:latin typeface="Barlow" panose="00000500000000000000" pitchFamily="2" charset="-18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6E35515-6485-411E-9028-7157F36B8F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78063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>
            <a:spLocks noGrp="1"/>
          </p:cNvSpPr>
          <p:nvPr>
            <p:ph type="sldNum" idx="12"/>
          </p:nvPr>
        </p:nvSpPr>
        <p:spPr bwMode="auto">
          <a:xfrm>
            <a:off x="8532425" y="4618200"/>
            <a:ext cx="611400" cy="52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ctrTitle"/>
          </p:nvPr>
        </p:nvSpPr>
        <p:spPr bwMode="auto">
          <a:xfrm>
            <a:off x="866775" y="2263175"/>
            <a:ext cx="741045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dirty="0"/>
              <a:t>Podsumowanie i zakończenie </a:t>
            </a:r>
            <a:endParaRPr dirty="0"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1"/>
          </p:nvPr>
        </p:nvSpPr>
        <p:spPr bwMode="auto">
          <a:xfrm>
            <a:off x="1793400" y="3153454"/>
            <a:ext cx="5557200" cy="2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1800" b="1" dirty="0">
                <a:solidFill>
                  <a:schemeClr val="bg1"/>
                </a:solidFill>
                <a:latin typeface="Arial"/>
              </a:rPr>
              <a:t>Dzień 1</a:t>
            </a:r>
            <a:endParaRPr lang="pl-PL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87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 bwMode="auto">
          <a:xfrm>
            <a:off x="524478" y="2812500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9" name="Google Shape;119;p16"/>
          <p:cNvSpPr/>
          <p:nvPr/>
        </p:nvSpPr>
        <p:spPr bwMode="auto">
          <a:xfrm>
            <a:off x="554928" y="1733775"/>
            <a:ext cx="674700" cy="67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 bwMode="auto">
          <a:xfrm>
            <a:off x="516599" y="514350"/>
            <a:ext cx="7974256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dirty="0"/>
              <a:t>Spis treści – szkolenie dzień 2</a:t>
            </a:r>
            <a:endParaRPr dirty="0"/>
          </a:p>
        </p:txBody>
      </p:sp>
      <p:sp>
        <p:nvSpPr>
          <p:cNvPr id="125" name="Google Shape;125;p16"/>
          <p:cNvSpPr/>
          <p:nvPr/>
        </p:nvSpPr>
        <p:spPr bwMode="auto">
          <a:xfrm>
            <a:off x="514350" y="3859456"/>
            <a:ext cx="755856" cy="75585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76A16AC-B1AE-493A-90F6-265E931DD919}"/>
              </a:ext>
            </a:extLst>
          </p:cNvPr>
          <p:cNvSpPr txBox="1"/>
          <p:nvPr/>
        </p:nvSpPr>
        <p:spPr>
          <a:xfrm>
            <a:off x="1803427" y="1871070"/>
            <a:ext cx="540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Barlow" panose="00000500000000000000" pitchFamily="2" charset="-18"/>
              </a:rPr>
              <a:t>Kształtowanie postaw pro ekologicznych </a:t>
            </a:r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</a:t>
            </a:r>
            <a:endParaRPr lang="pl-PL" sz="2000" dirty="0">
              <a:latin typeface="Barlow" panose="00000500000000000000" pitchFamily="2" charset="-18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9530A48-B54A-4631-B6DD-B928E7DCF637}"/>
              </a:ext>
            </a:extLst>
          </p:cNvPr>
          <p:cNvSpPr txBox="1"/>
          <p:nvPr/>
        </p:nvSpPr>
        <p:spPr>
          <a:xfrm>
            <a:off x="2123728" y="2865421"/>
            <a:ext cx="56166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Ekologiczna Społeczna Odpowiedzialność Biznesu – przegląd narzędzi</a:t>
            </a:r>
            <a:endParaRPr lang="pl-PL" sz="2000" dirty="0">
              <a:latin typeface="Barlow" panose="00000500000000000000" pitchFamily="2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B1E0A2-2EDF-4403-B520-29A0A49D2271}"/>
              </a:ext>
            </a:extLst>
          </p:cNvPr>
          <p:cNvSpPr txBox="1"/>
          <p:nvPr/>
        </p:nvSpPr>
        <p:spPr>
          <a:xfrm>
            <a:off x="2132484" y="4037329"/>
            <a:ext cx="6174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Barlow" panose="00000500000000000000" pitchFamily="2" charset="-18"/>
              </a:rPr>
              <a:t>Podsumowanie i ewaluacja</a:t>
            </a:r>
          </a:p>
        </p:txBody>
      </p:sp>
    </p:spTree>
    <p:extLst>
      <p:ext uri="{BB962C8B-B14F-4D97-AF65-F5344CB8AC3E}">
        <p14:creationId xmlns:p14="http://schemas.microsoft.com/office/powerpoint/2010/main" val="3782033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1676100" name="Google Shape;251;p24"/>
          <p:cNvSpPr/>
          <p:nvPr/>
        </p:nvSpPr>
        <p:spPr bwMode="auto">
          <a:xfrm>
            <a:off x="-754240" y="2818630"/>
            <a:ext cx="1810638" cy="181063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4" tIns="45724" rIns="45724" bIns="45724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32400493" name="Google Shape;252;p24"/>
          <p:cNvSpPr/>
          <p:nvPr/>
        </p:nvSpPr>
        <p:spPr bwMode="auto">
          <a:xfrm>
            <a:off x="761999" y="4019549"/>
            <a:ext cx="1106169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16411997" name="Google Shape;253;p24"/>
          <p:cNvSpPr/>
          <p:nvPr/>
        </p:nvSpPr>
        <p:spPr bwMode="auto">
          <a:xfrm>
            <a:off x="7270299" y="250425"/>
            <a:ext cx="1359407" cy="1359403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04806299" name="Google Shape;254;p24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2FA4818A-B648-E7E3-6F0D-E84B62590DEB}" type="slidenum">
              <a:rPr lang="en">
                <a:solidFill>
                  <a:schemeClr val="accent1"/>
                </a:solidFill>
              </a:rPr>
              <a:t>38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1324315631" name="pole tekstowe 9"/>
          <p:cNvSpPr txBox="1"/>
          <p:nvPr/>
        </p:nvSpPr>
        <p:spPr bwMode="auto">
          <a:xfrm>
            <a:off x="833187" y="1707520"/>
            <a:ext cx="7332800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999"/>
              </a:spcAft>
              <a:defRPr/>
            </a:pPr>
            <a:r>
              <a:rPr lang="pl-PL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arlow"/>
              </a:rPr>
              <a:t>KSZTAŁTOWANIE POSTAW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999"/>
              </a:spcAft>
              <a:defRPr/>
            </a:pPr>
            <a:r>
              <a:rPr lang="pl-PL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arlow"/>
              </a:rPr>
              <a:t>PRO EKOLOGICZNYCH</a:t>
            </a:r>
            <a:endParaRPr lang="pl-PL" sz="2800" dirty="0">
              <a:solidFill>
                <a:schemeClr val="accent1">
                  <a:lumMod val="60000"/>
                  <a:lumOff val="40000"/>
                </a:schemeClr>
              </a:solidFill>
              <a:latin typeface="Barlow"/>
            </a:endParaRPr>
          </a:p>
          <a:p>
            <a:pPr algn="ctr">
              <a:defRPr/>
            </a:pPr>
            <a:r>
              <a:rPr lang="pl-PL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arlow"/>
              </a:rPr>
              <a:t> </a:t>
            </a:r>
            <a:endParaRPr lang="pl-PL" sz="2800" dirty="0">
              <a:solidFill>
                <a:schemeClr val="accent1">
                  <a:lumMod val="60000"/>
                  <a:lumOff val="40000"/>
                </a:schemeClr>
              </a:solidFill>
              <a:latin typeface="Barlow"/>
            </a:endParaRPr>
          </a:p>
        </p:txBody>
      </p:sp>
      <p:sp>
        <p:nvSpPr>
          <p:cNvPr id="474075361" name="pole tekstowe 13"/>
          <p:cNvSpPr txBox="1"/>
          <p:nvPr/>
        </p:nvSpPr>
        <p:spPr bwMode="auto">
          <a:xfrm>
            <a:off x="2025423" y="3771050"/>
            <a:ext cx="4946171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999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/>
              </a:rPr>
              <a:t>Czas trwania: 3h  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75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332000" y="1491630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effectLst/>
                <a:latin typeface="Barlow" panose="00000500000000000000" pitchFamily="2" charset="-18"/>
              </a:rPr>
              <a:t>DZIAŁANIA PROEKOLOGICZNE</a:t>
            </a:r>
            <a:br>
              <a:rPr lang="pl-PL" sz="2800" b="1" dirty="0">
                <a:solidFill>
                  <a:schemeClr val="accent1">
                    <a:lumMod val="75000"/>
                  </a:schemeClr>
                </a:solidFill>
                <a:effectLst/>
                <a:latin typeface="Barlow" panose="00000500000000000000" pitchFamily="2" charset="-18"/>
              </a:rPr>
            </a:br>
            <a:br>
              <a:rPr lang="pl-PL" sz="2800" b="1" dirty="0">
                <a:solidFill>
                  <a:schemeClr val="accent1">
                    <a:lumMod val="75000"/>
                  </a:schemeClr>
                </a:solidFill>
                <a:effectLst/>
                <a:latin typeface="Barlow" panose="00000500000000000000" pitchFamily="2" charset="-18"/>
              </a:rPr>
            </a:br>
            <a:r>
              <a:rPr lang="pl-PL" sz="1800" b="0" dirty="0">
                <a:solidFill>
                  <a:schemeClr val="tx1"/>
                </a:solidFill>
                <a:effectLst/>
                <a:latin typeface="Barlow" panose="00000500000000000000" pitchFamily="2" charset="-18"/>
              </a:rPr>
              <a:t>Jakie podejmujemy?</a:t>
            </a:r>
            <a:br>
              <a:rPr lang="pl-PL" sz="1800" b="0" dirty="0">
                <a:solidFill>
                  <a:schemeClr val="tx1"/>
                </a:solidFill>
                <a:effectLst/>
                <a:latin typeface="Barlow" panose="00000500000000000000" pitchFamily="2" charset="-18"/>
              </a:rPr>
            </a:br>
            <a:r>
              <a:rPr lang="pl-PL" sz="1800" b="0" dirty="0">
                <a:solidFill>
                  <a:schemeClr val="tx1"/>
                </a:solidFill>
                <a:effectLst/>
                <a:latin typeface="Barlow" panose="00000500000000000000" pitchFamily="2" charset="-18"/>
              </a:rPr>
              <a:t>Po co podejmujemy?</a:t>
            </a:r>
            <a:br>
              <a:rPr lang="pl-PL" sz="1800" b="0" dirty="0">
                <a:solidFill>
                  <a:schemeClr val="tx1"/>
                </a:solidFill>
                <a:effectLst/>
                <a:latin typeface="Barlow" panose="00000500000000000000" pitchFamily="2" charset="-18"/>
              </a:rPr>
            </a:br>
            <a:r>
              <a:rPr lang="pl-PL" sz="1800" b="0" dirty="0">
                <a:solidFill>
                  <a:schemeClr val="tx1"/>
                </a:solidFill>
                <a:effectLst/>
                <a:latin typeface="Barlow" panose="00000500000000000000" pitchFamily="2" charset="-18"/>
              </a:rPr>
              <a:t>Jakie są ich korzyści / wady?</a:t>
            </a:r>
            <a:endParaRPr sz="1800" b="0" dirty="0">
              <a:solidFill>
                <a:schemeClr val="tx1"/>
              </a:solidFill>
              <a:latin typeface="Barlow" panose="00000500000000000000" pitchFamily="2" charset="-18"/>
            </a:endParaRPr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224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 bwMode="auto">
          <a:xfrm>
            <a:off x="524478" y="2812500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9" name="Google Shape;119;p16"/>
          <p:cNvSpPr/>
          <p:nvPr/>
        </p:nvSpPr>
        <p:spPr bwMode="auto">
          <a:xfrm>
            <a:off x="554928" y="1733775"/>
            <a:ext cx="674700" cy="67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 bwMode="auto">
          <a:xfrm>
            <a:off x="516599" y="514350"/>
            <a:ext cx="7974256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dirty="0"/>
              <a:t>Spis treści – szkolenie dzień 1</a:t>
            </a:r>
            <a:endParaRPr dirty="0"/>
          </a:p>
        </p:txBody>
      </p:sp>
      <p:sp>
        <p:nvSpPr>
          <p:cNvPr id="125" name="Google Shape;125;p16"/>
          <p:cNvSpPr/>
          <p:nvPr/>
        </p:nvSpPr>
        <p:spPr bwMode="auto">
          <a:xfrm>
            <a:off x="514350" y="3859456"/>
            <a:ext cx="755856" cy="75585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76A16AC-B1AE-493A-90F6-265E931DD919}"/>
              </a:ext>
            </a:extLst>
          </p:cNvPr>
          <p:cNvSpPr txBox="1"/>
          <p:nvPr/>
        </p:nvSpPr>
        <p:spPr>
          <a:xfrm>
            <a:off x="1979712" y="1871070"/>
            <a:ext cx="540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Zapoznanie uczestników ze sobą i z trenerem </a:t>
            </a:r>
            <a:endParaRPr lang="pl-PL" sz="2000" dirty="0">
              <a:latin typeface="Barlow" panose="00000500000000000000" pitchFamily="2" charset="-18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9530A48-B54A-4631-B6DD-B928E7DCF637}"/>
              </a:ext>
            </a:extLst>
          </p:cNvPr>
          <p:cNvSpPr txBox="1"/>
          <p:nvPr/>
        </p:nvSpPr>
        <p:spPr>
          <a:xfrm>
            <a:off x="2123728" y="2812500"/>
            <a:ext cx="44644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Społeczna Odpowiedzialność Biznesu </a:t>
            </a:r>
          </a:p>
          <a:p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z naciskiem na aspekt ekologiczny</a:t>
            </a:r>
            <a:endParaRPr lang="pl-PL" sz="2000" dirty="0">
              <a:latin typeface="Barlow" panose="00000500000000000000" pitchFamily="2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B1E0A2-2EDF-4403-B520-29A0A49D2271}"/>
              </a:ext>
            </a:extLst>
          </p:cNvPr>
          <p:cNvSpPr txBox="1"/>
          <p:nvPr/>
        </p:nvSpPr>
        <p:spPr>
          <a:xfrm>
            <a:off x="2123728" y="4061706"/>
            <a:ext cx="6174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Wymiary Społecznej Odpowiedzialności Biznesu </a:t>
            </a:r>
            <a:endParaRPr lang="pl-PL" sz="2000" dirty="0">
              <a:latin typeface="Barlow" panose="00000500000000000000" pitchFamily="2" charset="-1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63" name="Google Shape;463;p28"/>
          <p:cNvCxnSpPr>
            <a:cxnSpLocks/>
          </p:cNvCxnSpPr>
          <p:nvPr/>
        </p:nvCxnSpPr>
        <p:spPr bwMode="auto">
          <a:xfrm>
            <a:off x="784094" y="2577761"/>
            <a:ext cx="1483650" cy="1124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64" name="Google Shape;464;p28"/>
          <p:cNvGrpSpPr/>
          <p:nvPr/>
        </p:nvGrpSpPr>
        <p:grpSpPr bwMode="auto">
          <a:xfrm>
            <a:off x="4080189" y="3072880"/>
            <a:ext cx="1487650" cy="775597"/>
            <a:chOff x="-35320" y="187621"/>
            <a:chExt cx="2638899" cy="775597"/>
          </a:xfrm>
        </p:grpSpPr>
        <p:sp>
          <p:nvSpPr>
            <p:cNvPr id="465" name="Google Shape;465;p28"/>
            <p:cNvSpPr txBox="1"/>
            <p:nvPr/>
          </p:nvSpPr>
          <p:spPr bwMode="auto">
            <a:xfrm>
              <a:off x="-35320" y="187621"/>
              <a:ext cx="2638899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pl-PL" sz="1200" b="1" dirty="0">
                  <a:solidFill>
                    <a:srgbClr val="000000"/>
                  </a:solidFill>
                  <a:effectLst/>
                  <a:latin typeface="Barlow" panose="00000500000000000000" pitchFamily="2" charset="-18"/>
                </a:rPr>
                <a:t>Angażowanie się w działania proekologiczne</a:t>
              </a:r>
              <a:endParaRPr sz="1200" b="1" dirty="0">
                <a:solidFill>
                  <a:schemeClr val="accent1"/>
                </a:solidFill>
                <a:latin typeface="Barlow" panose="00000500000000000000" pitchFamily="2" charset="-18"/>
              </a:endParaRPr>
            </a:p>
          </p:txBody>
        </p:sp>
        <p:sp>
          <p:nvSpPr>
            <p:cNvPr id="466" name="Google Shape;466;p28"/>
            <p:cNvSpPr txBox="1"/>
            <p:nvPr/>
          </p:nvSpPr>
          <p:spPr bwMode="auto">
            <a:xfrm>
              <a:off x="739340" y="424609"/>
              <a:ext cx="1682437" cy="150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700" dirty="0">
                <a:solidFill>
                  <a:schemeClr val="accent5"/>
                </a:solidFill>
                <a:latin typeface="Barlow"/>
                <a:ea typeface="Barlow"/>
                <a:cs typeface="Barlow"/>
              </a:endParaRPr>
            </a:p>
          </p:txBody>
        </p:sp>
      </p:grpSp>
      <p:sp>
        <p:nvSpPr>
          <p:cNvPr id="476" name="Google Shape;476;p28"/>
          <p:cNvSpPr/>
          <p:nvPr/>
        </p:nvSpPr>
        <p:spPr bwMode="auto">
          <a:xfrm>
            <a:off x="514350" y="247752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cxnSp>
        <p:nvCxnSpPr>
          <p:cNvPr id="477" name="Google Shape;477;p28"/>
          <p:cNvCxnSpPr>
            <a:cxnSpLocks/>
          </p:cNvCxnSpPr>
          <p:nvPr/>
        </p:nvCxnSpPr>
        <p:spPr bwMode="auto">
          <a:xfrm flipV="1">
            <a:off x="2928372" y="2571750"/>
            <a:ext cx="1487650" cy="6011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8" name="Google Shape;478;p28"/>
          <p:cNvCxnSpPr>
            <a:cxnSpLocks/>
          </p:cNvCxnSpPr>
          <p:nvPr/>
        </p:nvCxnSpPr>
        <p:spPr bwMode="auto">
          <a:xfrm>
            <a:off x="5072653" y="2577761"/>
            <a:ext cx="1299547" cy="562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9" name="Google Shape;479;p28"/>
          <p:cNvSpPr/>
          <p:nvPr/>
        </p:nvSpPr>
        <p:spPr bwMode="auto">
          <a:xfrm>
            <a:off x="2495863" y="246926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480" name="Google Shape;480;p28"/>
          <p:cNvSpPr/>
          <p:nvPr/>
        </p:nvSpPr>
        <p:spPr bwMode="auto">
          <a:xfrm>
            <a:off x="4619036" y="2469806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1" name="Google Shape;481;p28"/>
          <p:cNvSpPr/>
          <p:nvPr/>
        </p:nvSpPr>
        <p:spPr bwMode="auto">
          <a:xfrm>
            <a:off x="6563625" y="2475834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2" name="Google Shape;482;p28"/>
          <p:cNvSpPr txBox="1">
            <a:spLocks noGrp="1"/>
          </p:cNvSpPr>
          <p:nvPr>
            <p:ph type="title"/>
          </p:nvPr>
        </p:nvSpPr>
        <p:spPr bwMode="auto">
          <a:xfrm>
            <a:off x="1176022" y="915566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dirty="0"/>
              <a:t>Świadomość ekologiczna przejawia się poprzez:</a:t>
            </a:r>
            <a:endParaRPr sz="2400" dirty="0"/>
          </a:p>
        </p:txBody>
      </p:sp>
      <p:sp>
        <p:nvSpPr>
          <p:cNvPr id="483" name="Google Shape;483;p2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2" name="Google Shape;465;p28"/>
          <p:cNvSpPr txBox="1"/>
          <p:nvPr/>
        </p:nvSpPr>
        <p:spPr bwMode="auto">
          <a:xfrm>
            <a:off x="1905334" y="3202145"/>
            <a:ext cx="1595472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2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Dbałość o środowisko w domu</a:t>
            </a:r>
            <a:endParaRPr sz="1200" b="1" dirty="0">
              <a:solidFill>
                <a:schemeClr val="accent1"/>
              </a:solidFill>
              <a:latin typeface="Barlow" panose="00000500000000000000" pitchFamily="2" charset="-18"/>
            </a:endParaRPr>
          </a:p>
        </p:txBody>
      </p:sp>
      <p:sp>
        <p:nvSpPr>
          <p:cNvPr id="4" name="Google Shape;465;p28"/>
          <p:cNvSpPr txBox="1"/>
          <p:nvPr/>
        </p:nvSpPr>
        <p:spPr bwMode="auto">
          <a:xfrm>
            <a:off x="-292538" y="3133586"/>
            <a:ext cx="19795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Świadome wybory konsumenckie</a:t>
            </a:r>
            <a:endParaRPr lang="pl-PL" sz="1200" dirty="0">
              <a:solidFill>
                <a:schemeClr val="accent1"/>
              </a:solidFill>
              <a:latin typeface="Barlow Medium"/>
              <a:ea typeface="Barlow Medium"/>
              <a:cs typeface="Barlow Medium"/>
            </a:endParaRPr>
          </a:p>
        </p:txBody>
      </p:sp>
      <p:sp>
        <p:nvSpPr>
          <p:cNvPr id="6" name="Google Shape;465;p28"/>
          <p:cNvSpPr txBox="1"/>
          <p:nvPr/>
        </p:nvSpPr>
        <p:spPr bwMode="auto">
          <a:xfrm>
            <a:off x="5923762" y="3004691"/>
            <a:ext cx="1484704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2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Szukanie sposobów na rozwijanie swojej wiedzy</a:t>
            </a:r>
            <a:endParaRPr sz="1200" b="1" dirty="0">
              <a:solidFill>
                <a:schemeClr val="accent1"/>
              </a:solidFill>
              <a:latin typeface="Barlow" panose="00000500000000000000" pitchFamily="2" charset="-18"/>
            </a:endParaRPr>
          </a:p>
        </p:txBody>
      </p:sp>
      <p:cxnSp>
        <p:nvCxnSpPr>
          <p:cNvPr id="1128299329" name="Google Shape;478;p28"/>
          <p:cNvCxnSpPr>
            <a:cxnSpLocks/>
          </p:cNvCxnSpPr>
          <p:nvPr/>
        </p:nvCxnSpPr>
        <p:spPr bwMode="auto">
          <a:xfrm>
            <a:off x="6956200" y="2578323"/>
            <a:ext cx="1359530" cy="0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481;p28">
            <a:extLst>
              <a:ext uri="{FF2B5EF4-FFF2-40B4-BE49-F238E27FC236}">
                <a16:creationId xmlns:a16="http://schemas.microsoft.com/office/drawing/2014/main" id="{61F43124-83AA-413E-8CB4-2B6AB298844F}"/>
              </a:ext>
            </a:extLst>
          </p:cNvPr>
          <p:cNvSpPr/>
          <p:nvPr/>
        </p:nvSpPr>
        <p:spPr bwMode="auto">
          <a:xfrm>
            <a:off x="8405725" y="246926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" name="Google Shape;465;p28">
            <a:extLst>
              <a:ext uri="{FF2B5EF4-FFF2-40B4-BE49-F238E27FC236}">
                <a16:creationId xmlns:a16="http://schemas.microsoft.com/office/drawing/2014/main" id="{7132FD93-BC20-4495-88BC-24C5526B0D9A}"/>
              </a:ext>
            </a:extLst>
          </p:cNvPr>
          <p:cNvSpPr txBox="1"/>
          <p:nvPr/>
        </p:nvSpPr>
        <p:spPr bwMode="auto">
          <a:xfrm>
            <a:off x="7742715" y="3124980"/>
            <a:ext cx="114603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2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Dostosowanie stylu życia</a:t>
            </a:r>
            <a:endParaRPr sz="1200" b="1" dirty="0">
              <a:solidFill>
                <a:schemeClr val="accent1"/>
              </a:solidFill>
              <a:latin typeface="Barlow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25011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 bwMode="auto">
          <a:xfrm>
            <a:off x="513142" y="-90359"/>
            <a:ext cx="1908216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 bwMode="auto"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 bwMode="auto"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 bwMode="auto"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 bwMode="auto"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 bwMode="auto"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 bwMode="auto"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 bwMode="auto"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 bwMode="auto"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 bwMode="auto"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 bwMode="auto"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 bwMode="auto"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 bwMode="auto"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 bwMode="auto"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 bwMode="auto"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 bwMode="auto"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 bwMode="auto">
          <a:xfrm>
            <a:off x="2912615" y="1789261"/>
            <a:ext cx="5998815" cy="307197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Cechy jakie predysponują nas do większej dbałości i zaangażowania w działania proekologiczne</a:t>
            </a:r>
            <a:br>
              <a:rPr lang="pl-PL" sz="2000" dirty="0">
                <a:effectLst/>
              </a:rPr>
            </a:br>
            <a:br>
              <a:rPr lang="pl-PL" sz="2000" dirty="0">
                <a:solidFill>
                  <a:srgbClr val="000000"/>
                </a:solidFill>
                <a:latin typeface="Barlow" panose="00000500000000000000" pitchFamily="2" charset="-18"/>
              </a:rPr>
            </a:br>
            <a:br>
              <a:rPr lang="pl-PL" sz="2000" dirty="0">
                <a:solidFill>
                  <a:srgbClr val="000000"/>
                </a:solidFill>
                <a:latin typeface="Barlow" panose="00000500000000000000" pitchFamily="2" charset="-18"/>
              </a:rPr>
            </a:br>
            <a:endParaRPr sz="2000" dirty="0">
              <a:solidFill>
                <a:schemeClr val="accent1">
                  <a:lumMod val="75000"/>
                </a:schemeClr>
              </a:solidFill>
              <a:latin typeface="Barlow" panose="00000500000000000000" pitchFamily="2" charset="-18"/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165" name="Google Shape;165;p19"/>
          <p:cNvSpPr/>
          <p:nvPr/>
        </p:nvSpPr>
        <p:spPr bwMode="auto">
          <a:xfrm>
            <a:off x="1563185" y="3363592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" name="Google Shape;166;p19"/>
          <p:cNvSpPr/>
          <p:nvPr/>
        </p:nvSpPr>
        <p:spPr bwMode="auto"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2686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160C4D2-BFEE-4E7B-838B-C374455AA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584" y="1398300"/>
            <a:ext cx="4608512" cy="234690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>
                <a:solidFill>
                  <a:srgbClr val="000000"/>
                </a:solidFill>
                <a:latin typeface="Barlow" panose="00000500000000000000" pitchFamily="2" charset="-18"/>
              </a:rPr>
              <a:t>Postawy pro ekologiczne 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2800" dirty="0">
              <a:solidFill>
                <a:srgbClr val="000000"/>
              </a:solidFill>
              <a:latin typeface="Barlow" panose="00000500000000000000" pitchFamily="2" charset="-18"/>
            </a:endParaRP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dirty="0">
                <a:solidFill>
                  <a:srgbClr val="000000"/>
                </a:solidFill>
                <a:latin typeface="Barlow" panose="00000500000000000000" pitchFamily="2" charset="-18"/>
              </a:rPr>
              <a:t> Ćwiczenie </a:t>
            </a:r>
            <a:endParaRPr lang="pl-PL" sz="2800" dirty="0">
              <a:effectLst/>
              <a:latin typeface="Barlow" panose="00000500000000000000" pitchFamily="2" charset="-18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6E35515-6485-411E-9028-7157F36B8F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0B7D12EE-BCC6-4829-A22B-92B182146F85}"/>
              </a:ext>
            </a:extLst>
          </p:cNvPr>
          <p:cNvCxnSpPr/>
          <p:nvPr/>
        </p:nvCxnSpPr>
        <p:spPr>
          <a:xfrm>
            <a:off x="3131840" y="2067694"/>
            <a:ext cx="0" cy="1008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380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5465098" name="Google Shape;602;p32"/>
          <p:cNvSpPr/>
          <p:nvPr/>
        </p:nvSpPr>
        <p:spPr bwMode="auto">
          <a:xfrm rot="10799989">
            <a:off x="4749094" y="-399974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35431840" name="Google Shape;614;p32"/>
          <p:cNvSpPr txBox="1">
            <a:spLocks noGrp="1"/>
          </p:cNvSpPr>
          <p:nvPr>
            <p:ph type="title"/>
          </p:nvPr>
        </p:nvSpPr>
        <p:spPr bwMode="auto">
          <a:xfrm>
            <a:off x="516600" y="1655399"/>
            <a:ext cx="3679200" cy="141149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5400">
                <a:solidFill>
                  <a:schemeClr val="bg1"/>
                </a:solidFill>
              </a:rPr>
              <a:t>Przerwa kawowa</a:t>
            </a:r>
            <a:endParaRPr lang="en-GB" sz="5400">
              <a:solidFill>
                <a:schemeClr val="bg1"/>
              </a:solidFill>
            </a:endParaRPr>
          </a:p>
        </p:txBody>
      </p:sp>
      <p:sp>
        <p:nvSpPr>
          <p:cNvPr id="1140784499" name="Google Shape;615;p32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EE187D6C-4F73-399F-2062-B9221C7F99A3}" type="slidenum">
              <a:rPr lang="en"/>
              <a:t>43</a:t>
            </a:fld>
            <a:endParaRPr/>
          </a:p>
        </p:txBody>
      </p:sp>
      <p:sp>
        <p:nvSpPr>
          <p:cNvPr id="262029769" name="Google Shape;616;p32"/>
          <p:cNvSpPr txBox="1">
            <a:spLocks noGrp="1"/>
          </p:cNvSpPr>
          <p:nvPr>
            <p:ph type="subTitle" idx="1"/>
          </p:nvPr>
        </p:nvSpPr>
        <p:spPr bwMode="auto">
          <a:xfrm>
            <a:off x="516600" y="3066899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799"/>
              </a:spcAft>
              <a:buNone/>
              <a:defRPr/>
            </a:pPr>
            <a:r>
              <a:rPr lang="pl-PL" sz="2800" dirty="0">
                <a:solidFill>
                  <a:schemeClr val="lt2"/>
                </a:solidFill>
              </a:rPr>
              <a:t>15 min </a:t>
            </a:r>
            <a:endParaRPr sz="2800" dirty="0">
              <a:solidFill>
                <a:schemeClr val="lt2"/>
              </a:solidFill>
            </a:endParaRPr>
          </a:p>
        </p:txBody>
      </p:sp>
      <p:pic>
        <p:nvPicPr>
          <p:cNvPr id="1868150415" name="Grafika 4" descr="Kawa z wypełnieniem pełnym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71974" y="684749"/>
            <a:ext cx="3352799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48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 bwMode="auto">
          <a:xfrm>
            <a:off x="6926467" y="-81904"/>
            <a:ext cx="1908216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 bwMode="auto"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 bwMode="auto"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 bwMode="auto"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 bwMode="auto"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 bwMode="auto"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 bwMode="auto"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 bwMode="auto"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 bwMode="auto"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 bwMode="auto"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 bwMode="auto"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 bwMode="auto"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 bwMode="auto"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 bwMode="auto"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 bwMode="auto"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 bwMode="auto"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 bwMode="auto">
          <a:xfrm>
            <a:off x="251520" y="893606"/>
            <a:ext cx="5998815" cy="307197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dirty="0">
                <a:solidFill>
                  <a:srgbClr val="000000"/>
                </a:solidFill>
                <a:latin typeface="Barlow"/>
              </a:rPr>
              <a:t>EKO - ZNAKOWANIE</a:t>
            </a:r>
            <a:br>
              <a:rPr lang="pl-PL" sz="4400" b="1" dirty="0">
                <a:solidFill>
                  <a:srgbClr val="000000"/>
                </a:solidFill>
                <a:latin typeface="Barlow"/>
              </a:rPr>
            </a:br>
            <a:endParaRPr sz="4400" dirty="0">
              <a:solidFill>
                <a:schemeClr val="accent1">
                  <a:lumMod val="75000"/>
                </a:schemeClr>
              </a:solidFill>
              <a:latin typeface="Barlow"/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165" name="Google Shape;165;p19"/>
          <p:cNvSpPr/>
          <p:nvPr/>
        </p:nvSpPr>
        <p:spPr bwMode="auto">
          <a:xfrm>
            <a:off x="6140894" y="2963668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" name="Google Shape;166;p19"/>
          <p:cNvSpPr/>
          <p:nvPr/>
        </p:nvSpPr>
        <p:spPr bwMode="auto">
          <a:xfrm rot="5400000">
            <a:off x="7242307" y="547293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956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9" name="Google Shape;279;p26"/>
          <p:cNvSpPr txBox="1"/>
          <p:nvPr/>
        </p:nvSpPr>
        <p:spPr bwMode="auto">
          <a:xfrm>
            <a:off x="779827" y="4302863"/>
            <a:ext cx="2622000" cy="28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300" b="1" dirty="0">
                <a:solidFill>
                  <a:schemeClr val="dk1"/>
                </a:solidFill>
                <a:latin typeface="Barlow"/>
                <a:ea typeface="Barlow"/>
                <a:cs typeface="Barlow"/>
              </a:rPr>
              <a:t>KARTA PRACY NR 8</a:t>
            </a:r>
            <a:endParaRPr sz="700" dirty="0">
              <a:solidFill>
                <a:schemeClr val="dk1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439" name="Google Shape;439;p26"/>
          <p:cNvSpPr txBox="1">
            <a:spLocks noGrp="1"/>
          </p:cNvSpPr>
          <p:nvPr>
            <p:ph type="title"/>
          </p:nvPr>
        </p:nvSpPr>
        <p:spPr bwMode="auto">
          <a:xfrm>
            <a:off x="107504" y="699542"/>
            <a:ext cx="2852038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dirty="0"/>
              <a:t>Czy znasz </a:t>
            </a:r>
            <a:r>
              <a:rPr lang="pl-PL" sz="2400" dirty="0" err="1"/>
              <a:t>eko</a:t>
            </a:r>
            <a:r>
              <a:rPr lang="pl-PL" sz="2400" dirty="0"/>
              <a:t> – oznakowania?</a:t>
            </a:r>
            <a:endParaRPr sz="2400" dirty="0"/>
          </a:p>
        </p:txBody>
      </p:sp>
      <p:sp>
        <p:nvSpPr>
          <p:cNvPr id="440" name="Google Shape;440;p26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45</a:t>
            </a:fld>
            <a:endParaRPr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982A9A-8555-4B8A-95BC-1E6A6F1CA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676" y="560560"/>
            <a:ext cx="5879099" cy="415652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F038CF-F919-40DA-90FE-2D39E82E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73" y="2212800"/>
            <a:ext cx="8673254" cy="717900"/>
          </a:xfrm>
        </p:spPr>
        <p:txBody>
          <a:bodyPr/>
          <a:lstStyle/>
          <a:p>
            <a:pPr algn="ctr"/>
            <a:r>
              <a:rPr lang="pl-PL" dirty="0"/>
              <a:t>DYSKUSJA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696644-70BD-4827-9A8A-9BCC07A139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4FBEC627-DBF0-41AF-996D-FBAB8BF81226}"/>
              </a:ext>
            </a:extLst>
          </p:cNvPr>
          <p:cNvCxnSpPr/>
          <p:nvPr/>
        </p:nvCxnSpPr>
        <p:spPr>
          <a:xfrm flipH="1" flipV="1">
            <a:off x="2915816" y="1347614"/>
            <a:ext cx="792088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2DDF5DE-627F-4DF8-840B-A75AA01BA853}"/>
              </a:ext>
            </a:extLst>
          </p:cNvPr>
          <p:cNvSpPr txBox="1"/>
          <p:nvPr/>
        </p:nvSpPr>
        <p:spPr>
          <a:xfrm>
            <a:off x="6471619" y="1914773"/>
            <a:ext cx="2722498" cy="1663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>
                <a:effectLst/>
                <a:latin typeface="Barlow" panose="00000500000000000000" pitchFamily="2" charset="-18"/>
              </a:rPr>
              <a:t> </a:t>
            </a:r>
            <a:r>
              <a:rPr lang="pl-PL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Czy uważasz, że </a:t>
            </a:r>
            <a:r>
              <a:rPr lang="pl-PL" dirty="0" err="1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eko</a:t>
            </a:r>
            <a:r>
              <a:rPr lang="pl-PL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znakowanie przyczynia się do zwiększenia świadomości społeczeństwa na temat potrzeby ochrony środowiska? 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3D7E426-7D47-4963-95B4-4D8B3729D4B9}"/>
              </a:ext>
            </a:extLst>
          </p:cNvPr>
          <p:cNvSpPr txBox="1"/>
          <p:nvPr/>
        </p:nvSpPr>
        <p:spPr>
          <a:xfrm>
            <a:off x="177888" y="329143"/>
            <a:ext cx="2536427" cy="1663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Dlaczego uważasz, że </a:t>
            </a:r>
            <a:r>
              <a:rPr lang="pl-PL" dirty="0" err="1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eko</a:t>
            </a:r>
            <a:r>
              <a:rPr lang="pl-PL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znakowanie jest ważne? Jakie korzyści ma dla środowiska i konsumentów?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E073D87-A9E1-48B0-A13C-088409910528}"/>
              </a:ext>
            </a:extLst>
          </p:cNvPr>
          <p:cNvSpPr txBox="1"/>
          <p:nvPr/>
        </p:nvSpPr>
        <p:spPr>
          <a:xfrm>
            <a:off x="4122478" y="3664928"/>
            <a:ext cx="2349141" cy="134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Czy wiesz, jakie kryteria muszą być spełnione, aby produkt mógł być oznaczony </a:t>
            </a:r>
            <a:r>
              <a:rPr lang="pl-PL" dirty="0" err="1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eko</a:t>
            </a:r>
            <a:r>
              <a:rPr lang="pl-PL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znakiem?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C17FCD7D-72D9-4118-92CB-E9710C581825}"/>
              </a:ext>
            </a:extLst>
          </p:cNvPr>
          <p:cNvCxnSpPr>
            <a:cxnSpLocks/>
          </p:cNvCxnSpPr>
          <p:nvPr/>
        </p:nvCxnSpPr>
        <p:spPr>
          <a:xfrm flipH="1">
            <a:off x="2411760" y="2836288"/>
            <a:ext cx="1296144" cy="501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AA5CA11-34D4-435E-8579-1247245755C6}"/>
              </a:ext>
            </a:extLst>
          </p:cNvPr>
          <p:cNvSpPr txBox="1"/>
          <p:nvPr/>
        </p:nvSpPr>
        <p:spPr>
          <a:xfrm>
            <a:off x="479736" y="3554188"/>
            <a:ext cx="3089883" cy="1663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Jakie wyzwania wiążą się z </a:t>
            </a:r>
            <a:r>
              <a:rPr lang="pl-PL" dirty="0" err="1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eko</a:t>
            </a:r>
            <a:r>
              <a:rPr lang="pl-PL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znakowaniem, na przykład w zakresie kontrolowania jakości produktów oznaczonych?</a:t>
            </a:r>
            <a:endParaRPr lang="pl-PL" dirty="0">
              <a:effectLst/>
              <a:latin typeface="Barlow" panose="00000500000000000000" pitchFamily="2" charset="-18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pl-PL" dirty="0">
              <a:effectLst/>
              <a:latin typeface="Barlow" panose="00000500000000000000" pitchFamily="2" charset="-18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3B72AC6-6CB7-40CB-9C0F-464B3E65978D}"/>
              </a:ext>
            </a:extLst>
          </p:cNvPr>
          <p:cNvSpPr txBox="1"/>
          <p:nvPr/>
        </p:nvSpPr>
        <p:spPr>
          <a:xfrm>
            <a:off x="3167473" y="377327"/>
            <a:ext cx="3845965" cy="693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Jakie rodzaje produktów powinny być oznaczane </a:t>
            </a:r>
            <a:r>
              <a:rPr lang="pl-PL" dirty="0" err="1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eko</a:t>
            </a:r>
            <a:r>
              <a:rPr lang="pl-PL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znakami? 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C1C481D3-7974-445E-9E3D-B44304E6C990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5297049" y="2774032"/>
            <a:ext cx="148472" cy="890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EEB394E3-666F-4AE8-AB73-8BB13FCB9DC8}"/>
              </a:ext>
            </a:extLst>
          </p:cNvPr>
          <p:cNvCxnSpPr>
            <a:cxnSpLocks/>
          </p:cNvCxnSpPr>
          <p:nvPr/>
        </p:nvCxnSpPr>
        <p:spPr>
          <a:xfrm flipH="1" flipV="1">
            <a:off x="5051721" y="1347126"/>
            <a:ext cx="257771" cy="865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EF52F260-BEAE-4A3D-A140-7B079617B8F0}"/>
              </a:ext>
            </a:extLst>
          </p:cNvPr>
          <p:cNvCxnSpPr>
            <a:cxnSpLocks/>
          </p:cNvCxnSpPr>
          <p:nvPr/>
        </p:nvCxnSpPr>
        <p:spPr>
          <a:xfrm flipV="1">
            <a:off x="5872856" y="2499742"/>
            <a:ext cx="598763" cy="72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203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55888CD-4138-42CB-9E9B-63D3C3193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9136A9E6-51F5-4852-B858-FD7ADC32F95F}"/>
              </a:ext>
            </a:extLst>
          </p:cNvPr>
          <p:cNvSpPr/>
          <p:nvPr/>
        </p:nvSpPr>
        <p:spPr bwMode="auto">
          <a:xfrm rot="10799989">
            <a:off x="4355986" y="-625606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FAAC4E7-2513-45B6-ABE5-8DA91391C1D8}"/>
              </a:ext>
            </a:extLst>
          </p:cNvPr>
          <p:cNvSpPr txBox="1"/>
          <p:nvPr/>
        </p:nvSpPr>
        <p:spPr>
          <a:xfrm>
            <a:off x="5004048" y="1579978"/>
            <a:ext cx="4320480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PODZIAŁ NA 4 GRUPY.</a:t>
            </a: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latin typeface="Barlow" panose="00000500000000000000" pitchFamily="2" charset="-18"/>
              </a:rPr>
              <a:t>WYLOSOWANIE 2 EKO ZNAKÓW.</a:t>
            </a: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ANALIZA WYLOSOWANYCH KART.</a:t>
            </a: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latin typeface="Barlow" panose="00000500000000000000" pitchFamily="2" charset="-18"/>
              </a:rPr>
              <a:t>PREZENTACJA PRZED GRUPĄ.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103E71-D57F-43F2-876B-76BD03D7A049}"/>
              </a:ext>
            </a:extLst>
          </p:cNvPr>
          <p:cNvSpPr txBox="1"/>
          <p:nvPr/>
        </p:nvSpPr>
        <p:spPr>
          <a:xfrm>
            <a:off x="1043608" y="2246829"/>
            <a:ext cx="23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Barlow" panose="00000500000000000000" pitchFamily="2" charset="-18"/>
              </a:rPr>
              <a:t>Ćwiczenie</a:t>
            </a:r>
          </a:p>
        </p:txBody>
      </p:sp>
    </p:spTree>
    <p:extLst>
      <p:ext uri="{BB962C8B-B14F-4D97-AF65-F5344CB8AC3E}">
        <p14:creationId xmlns:p14="http://schemas.microsoft.com/office/powerpoint/2010/main" val="53869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63" name="Google Shape;463;p28"/>
          <p:cNvCxnSpPr>
            <a:cxnSpLocks/>
          </p:cNvCxnSpPr>
          <p:nvPr/>
        </p:nvCxnSpPr>
        <p:spPr bwMode="auto">
          <a:xfrm>
            <a:off x="784094" y="2577761"/>
            <a:ext cx="1483650" cy="1124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64" name="Google Shape;464;p28"/>
          <p:cNvGrpSpPr/>
          <p:nvPr/>
        </p:nvGrpSpPr>
        <p:grpSpPr bwMode="auto">
          <a:xfrm>
            <a:off x="3977700" y="3208368"/>
            <a:ext cx="1487650" cy="258532"/>
            <a:chOff x="-217122" y="323109"/>
            <a:chExt cx="2638899" cy="258532"/>
          </a:xfrm>
        </p:grpSpPr>
        <p:sp>
          <p:nvSpPr>
            <p:cNvPr id="465" name="Google Shape;465;p28"/>
            <p:cNvSpPr txBox="1"/>
            <p:nvPr/>
          </p:nvSpPr>
          <p:spPr bwMode="auto">
            <a:xfrm>
              <a:off x="-217122" y="323109"/>
              <a:ext cx="2638899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pl-PL" sz="1200" b="1" dirty="0">
                  <a:latin typeface="Barlow" panose="00000500000000000000" pitchFamily="2" charset="-18"/>
                </a:rPr>
                <a:t>Motywację</a:t>
              </a:r>
              <a:endParaRPr sz="1200" b="1" dirty="0">
                <a:solidFill>
                  <a:schemeClr val="accent1"/>
                </a:solidFill>
                <a:latin typeface="Barlow" panose="00000500000000000000" pitchFamily="2" charset="-18"/>
              </a:endParaRPr>
            </a:p>
          </p:txBody>
        </p:sp>
        <p:sp>
          <p:nvSpPr>
            <p:cNvPr id="466" name="Google Shape;466;p28"/>
            <p:cNvSpPr txBox="1"/>
            <p:nvPr/>
          </p:nvSpPr>
          <p:spPr bwMode="auto">
            <a:xfrm>
              <a:off x="739340" y="424609"/>
              <a:ext cx="1682437" cy="150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700" dirty="0">
                <a:solidFill>
                  <a:schemeClr val="accent5"/>
                </a:solidFill>
                <a:latin typeface="Barlow"/>
                <a:ea typeface="Barlow"/>
                <a:cs typeface="Barlow"/>
              </a:endParaRPr>
            </a:p>
          </p:txBody>
        </p:sp>
      </p:grpSp>
      <p:sp>
        <p:nvSpPr>
          <p:cNvPr id="476" name="Google Shape;476;p28"/>
          <p:cNvSpPr/>
          <p:nvPr/>
        </p:nvSpPr>
        <p:spPr bwMode="auto">
          <a:xfrm>
            <a:off x="514350" y="247752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cxnSp>
        <p:nvCxnSpPr>
          <p:cNvPr id="477" name="Google Shape;477;p28"/>
          <p:cNvCxnSpPr>
            <a:cxnSpLocks/>
          </p:cNvCxnSpPr>
          <p:nvPr/>
        </p:nvCxnSpPr>
        <p:spPr bwMode="auto">
          <a:xfrm flipV="1">
            <a:off x="2928372" y="2571750"/>
            <a:ext cx="1487650" cy="6011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8" name="Google Shape;478;p28"/>
          <p:cNvCxnSpPr>
            <a:cxnSpLocks/>
          </p:cNvCxnSpPr>
          <p:nvPr/>
        </p:nvCxnSpPr>
        <p:spPr bwMode="auto">
          <a:xfrm>
            <a:off x="5072653" y="2577761"/>
            <a:ext cx="1299547" cy="562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9" name="Google Shape;479;p28"/>
          <p:cNvSpPr/>
          <p:nvPr/>
        </p:nvSpPr>
        <p:spPr bwMode="auto">
          <a:xfrm>
            <a:off x="2495863" y="246926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480" name="Google Shape;480;p28"/>
          <p:cNvSpPr/>
          <p:nvPr/>
        </p:nvSpPr>
        <p:spPr bwMode="auto">
          <a:xfrm>
            <a:off x="4619036" y="2469806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1" name="Google Shape;481;p28"/>
          <p:cNvSpPr/>
          <p:nvPr/>
        </p:nvSpPr>
        <p:spPr bwMode="auto">
          <a:xfrm>
            <a:off x="6563625" y="2475834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2" name="Google Shape;482;p28"/>
          <p:cNvSpPr txBox="1">
            <a:spLocks noGrp="1"/>
          </p:cNvSpPr>
          <p:nvPr>
            <p:ph type="title"/>
          </p:nvPr>
        </p:nvSpPr>
        <p:spPr bwMode="auto">
          <a:xfrm>
            <a:off x="1176022" y="915566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400" dirty="0"/>
              <a:t>Kształtowanie postawy pro ekologicznej poprzez: </a:t>
            </a:r>
            <a:endParaRPr sz="2400" dirty="0"/>
          </a:p>
        </p:txBody>
      </p:sp>
      <p:sp>
        <p:nvSpPr>
          <p:cNvPr id="483" name="Google Shape;483;p2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48</a:t>
            </a:fld>
            <a:endParaRPr/>
          </a:p>
        </p:txBody>
      </p:sp>
      <p:sp>
        <p:nvSpPr>
          <p:cNvPr id="2" name="Google Shape;465;p28"/>
          <p:cNvSpPr txBox="1"/>
          <p:nvPr/>
        </p:nvSpPr>
        <p:spPr bwMode="auto">
          <a:xfrm>
            <a:off x="1811605" y="3208368"/>
            <a:ext cx="159547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200" b="1" dirty="0">
                <a:latin typeface="Barlow" panose="00000500000000000000" pitchFamily="2" charset="-18"/>
              </a:rPr>
              <a:t>Przykład</a:t>
            </a:r>
            <a:endParaRPr sz="1200" b="1" dirty="0">
              <a:solidFill>
                <a:schemeClr val="accent1"/>
              </a:solidFill>
              <a:latin typeface="Barlow" panose="00000500000000000000" pitchFamily="2" charset="-18"/>
            </a:endParaRPr>
          </a:p>
        </p:txBody>
      </p:sp>
      <p:sp>
        <p:nvSpPr>
          <p:cNvPr id="4" name="Google Shape;465;p28"/>
          <p:cNvSpPr txBox="1"/>
          <p:nvPr/>
        </p:nvSpPr>
        <p:spPr bwMode="auto">
          <a:xfrm>
            <a:off x="-292538" y="3092626"/>
            <a:ext cx="19795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latin typeface="Barlow" panose="00000500000000000000" pitchFamily="2" charset="-18"/>
                <a:ea typeface="Barlow Medium"/>
                <a:cs typeface="Barlow Medium"/>
              </a:rPr>
              <a:t>Informowanie</a:t>
            </a:r>
          </a:p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latin typeface="Barlow" panose="00000500000000000000" pitchFamily="2" charset="-18"/>
                <a:ea typeface="Barlow Medium"/>
                <a:cs typeface="Barlow Medium"/>
              </a:rPr>
              <a:t> i szkolenia</a:t>
            </a:r>
            <a:endParaRPr lang="pl-PL" sz="1200" dirty="0">
              <a:solidFill>
                <a:schemeClr val="accent1"/>
              </a:solidFill>
              <a:latin typeface="Barlow Medium"/>
              <a:ea typeface="Barlow Medium"/>
              <a:cs typeface="Barlow Medium"/>
            </a:endParaRPr>
          </a:p>
        </p:txBody>
      </p:sp>
      <p:sp>
        <p:nvSpPr>
          <p:cNvPr id="6" name="Google Shape;465;p28"/>
          <p:cNvSpPr txBox="1"/>
          <p:nvPr/>
        </p:nvSpPr>
        <p:spPr bwMode="auto">
          <a:xfrm>
            <a:off x="5923762" y="3205570"/>
            <a:ext cx="1484704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2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Komunikację</a:t>
            </a:r>
            <a:endParaRPr sz="1200" b="1" dirty="0">
              <a:solidFill>
                <a:schemeClr val="accent1"/>
              </a:solidFill>
              <a:latin typeface="Barlow" panose="00000500000000000000" pitchFamily="2" charset="-18"/>
            </a:endParaRPr>
          </a:p>
        </p:txBody>
      </p:sp>
      <p:cxnSp>
        <p:nvCxnSpPr>
          <p:cNvPr id="1128299329" name="Google Shape;478;p28"/>
          <p:cNvCxnSpPr>
            <a:cxnSpLocks/>
          </p:cNvCxnSpPr>
          <p:nvPr/>
        </p:nvCxnSpPr>
        <p:spPr bwMode="auto">
          <a:xfrm>
            <a:off x="6956200" y="2578323"/>
            <a:ext cx="1359530" cy="0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481;p28">
            <a:extLst>
              <a:ext uri="{FF2B5EF4-FFF2-40B4-BE49-F238E27FC236}">
                <a16:creationId xmlns:a16="http://schemas.microsoft.com/office/drawing/2014/main" id="{61F43124-83AA-413E-8CB4-2B6AB298844F}"/>
              </a:ext>
            </a:extLst>
          </p:cNvPr>
          <p:cNvSpPr/>
          <p:nvPr/>
        </p:nvSpPr>
        <p:spPr bwMode="auto">
          <a:xfrm>
            <a:off x="8405725" y="246926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" name="Google Shape;465;p28">
            <a:extLst>
              <a:ext uri="{FF2B5EF4-FFF2-40B4-BE49-F238E27FC236}">
                <a16:creationId xmlns:a16="http://schemas.microsoft.com/office/drawing/2014/main" id="{7132FD93-BC20-4495-88BC-24C5526B0D9A}"/>
              </a:ext>
            </a:extLst>
          </p:cNvPr>
          <p:cNvSpPr txBox="1"/>
          <p:nvPr/>
        </p:nvSpPr>
        <p:spPr bwMode="auto">
          <a:xfrm>
            <a:off x="7935199" y="3202147"/>
            <a:ext cx="114603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2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Świadomość</a:t>
            </a:r>
            <a:endParaRPr sz="1200" b="1" dirty="0">
              <a:solidFill>
                <a:schemeClr val="accent1"/>
              </a:solidFill>
              <a:latin typeface="Barlow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76805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 bwMode="auto">
          <a:xfrm>
            <a:off x="6129125" y="0"/>
            <a:ext cx="3015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49</a:t>
            </a:fld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 bwMode="auto">
          <a:xfrm>
            <a:off x="514348" y="1352550"/>
            <a:ext cx="4695480" cy="243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800" dirty="0">
                <a:solidFill>
                  <a:schemeClr val="tx1"/>
                </a:solidFill>
                <a:latin typeface="Barlow"/>
              </a:rPr>
              <a:t>ĆWICZENIE</a:t>
            </a:r>
            <a:br>
              <a:rPr lang="pl-PL" sz="2800" dirty="0">
                <a:latin typeface="Barlow"/>
              </a:rPr>
            </a:br>
            <a:br>
              <a:rPr lang="pl-PL" sz="2800" dirty="0">
                <a:latin typeface="Barlow"/>
              </a:rPr>
            </a:br>
            <a:r>
              <a:rPr lang="pl-PL" sz="1800" dirty="0">
                <a:solidFill>
                  <a:schemeClr val="accent2"/>
                </a:solidFill>
                <a:effectLst/>
                <a:latin typeface="Barlow" panose="00000500000000000000" pitchFamily="2" charset="-18"/>
              </a:rPr>
              <a:t>Korzyści stosowania społecznej odpowiedzialności biznesu w ekologii</a:t>
            </a:r>
            <a:br>
              <a:rPr lang="pl-PL" sz="2800" b="1" dirty="0">
                <a:solidFill>
                  <a:srgbClr val="558035"/>
                </a:solidFill>
                <a:latin typeface="Barlow"/>
              </a:rPr>
            </a:br>
            <a:endParaRPr lang="pl-PL" sz="2800" dirty="0">
              <a:latin typeface="Barlow"/>
            </a:endParaRPr>
          </a:p>
        </p:txBody>
      </p:sp>
      <p:pic>
        <p:nvPicPr>
          <p:cNvPr id="141" name="Google Shape;141;p18"/>
          <p:cNvPicPr/>
          <p:nvPr/>
        </p:nvPicPr>
        <p:blipFill>
          <a:blip r:embed="rId2">
            <a:alphaModFix/>
          </a:blip>
          <a:srcRect t="8409" b="8409"/>
          <a:stretch/>
        </p:blipFill>
        <p:spPr bwMode="auto">
          <a:xfrm>
            <a:off x="5331841" y="514350"/>
            <a:ext cx="3297811" cy="4114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463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>
            <a:spLocks noGrp="1"/>
          </p:cNvSpPr>
          <p:nvPr>
            <p:ph type="sldNum" idx="12"/>
          </p:nvPr>
        </p:nvSpPr>
        <p:spPr bwMode="auto">
          <a:xfrm>
            <a:off x="8532425" y="4618200"/>
            <a:ext cx="611400" cy="52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ctrTitle"/>
          </p:nvPr>
        </p:nvSpPr>
        <p:spPr bwMode="auto">
          <a:xfrm>
            <a:off x="866775" y="2263175"/>
            <a:ext cx="741045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/>
              <a:t>Zapoznanie uczestników ze sobą i z trenerem </a:t>
            </a:r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1"/>
          </p:nvPr>
        </p:nvSpPr>
        <p:spPr bwMode="auto">
          <a:xfrm>
            <a:off x="1793400" y="3153454"/>
            <a:ext cx="5557200" cy="2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1800" b="1">
                <a:solidFill>
                  <a:schemeClr val="bg1"/>
                </a:solidFill>
                <a:latin typeface="Arial"/>
              </a:rPr>
              <a:t>Czas trwania: 1h</a:t>
            </a:r>
            <a:endParaRPr lang="pl-PL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pl-PL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5465098" name="Google Shape;602;p32"/>
          <p:cNvSpPr/>
          <p:nvPr/>
        </p:nvSpPr>
        <p:spPr bwMode="auto">
          <a:xfrm rot="10799989">
            <a:off x="4749094" y="-399974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35431840" name="Google Shape;614;p32"/>
          <p:cNvSpPr txBox="1">
            <a:spLocks noGrp="1"/>
          </p:cNvSpPr>
          <p:nvPr>
            <p:ph type="title"/>
          </p:nvPr>
        </p:nvSpPr>
        <p:spPr bwMode="auto">
          <a:xfrm>
            <a:off x="516600" y="1655399"/>
            <a:ext cx="3679200" cy="141149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5400">
                <a:solidFill>
                  <a:schemeClr val="bg1"/>
                </a:solidFill>
              </a:rPr>
              <a:t>Przerwa kawowa</a:t>
            </a:r>
            <a:endParaRPr lang="en-GB" sz="5400">
              <a:solidFill>
                <a:schemeClr val="bg1"/>
              </a:solidFill>
            </a:endParaRPr>
          </a:p>
        </p:txBody>
      </p:sp>
      <p:sp>
        <p:nvSpPr>
          <p:cNvPr id="1140784499" name="Google Shape;615;p32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EE187D6C-4F73-399F-2062-B9221C7F99A3}" type="slidenum">
              <a:rPr lang="en"/>
              <a:t>50</a:t>
            </a:fld>
            <a:endParaRPr/>
          </a:p>
        </p:txBody>
      </p:sp>
      <p:sp>
        <p:nvSpPr>
          <p:cNvPr id="262029769" name="Google Shape;616;p32"/>
          <p:cNvSpPr txBox="1">
            <a:spLocks noGrp="1"/>
          </p:cNvSpPr>
          <p:nvPr>
            <p:ph type="subTitle" idx="1"/>
          </p:nvPr>
        </p:nvSpPr>
        <p:spPr bwMode="auto">
          <a:xfrm>
            <a:off x="516600" y="3066899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799"/>
              </a:spcAft>
              <a:buNone/>
              <a:defRPr/>
            </a:pPr>
            <a:r>
              <a:rPr lang="pl-PL" sz="2800" dirty="0">
                <a:solidFill>
                  <a:schemeClr val="lt2"/>
                </a:solidFill>
              </a:rPr>
              <a:t>15 min </a:t>
            </a:r>
            <a:endParaRPr sz="2800" dirty="0">
              <a:solidFill>
                <a:schemeClr val="lt2"/>
              </a:solidFill>
            </a:endParaRPr>
          </a:p>
        </p:txBody>
      </p:sp>
      <p:pic>
        <p:nvPicPr>
          <p:cNvPr id="1868150415" name="Grafika 4" descr="Kawa z wypełnieniem pełnym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71974" y="684749"/>
            <a:ext cx="3352799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22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1676100" name="Google Shape;251;p24"/>
          <p:cNvSpPr/>
          <p:nvPr/>
        </p:nvSpPr>
        <p:spPr bwMode="auto">
          <a:xfrm>
            <a:off x="-754240" y="2818630"/>
            <a:ext cx="1810638" cy="181063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4" tIns="45724" rIns="45724" bIns="45724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32400493" name="Google Shape;252;p24"/>
          <p:cNvSpPr/>
          <p:nvPr/>
        </p:nvSpPr>
        <p:spPr bwMode="auto">
          <a:xfrm>
            <a:off x="761999" y="4019549"/>
            <a:ext cx="1106169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16411997" name="Google Shape;253;p24"/>
          <p:cNvSpPr/>
          <p:nvPr/>
        </p:nvSpPr>
        <p:spPr bwMode="auto">
          <a:xfrm>
            <a:off x="7270299" y="250425"/>
            <a:ext cx="1359407" cy="1359403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04806299" name="Google Shape;254;p24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2FA4818A-B648-E7E3-6F0D-E84B62590DEB}" type="slidenum">
              <a:rPr lang="en">
                <a:solidFill>
                  <a:schemeClr val="accent1"/>
                </a:solidFill>
              </a:rPr>
              <a:t>51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1324315631" name="pole tekstowe 9"/>
          <p:cNvSpPr txBox="1"/>
          <p:nvPr/>
        </p:nvSpPr>
        <p:spPr bwMode="auto">
          <a:xfrm>
            <a:off x="833187" y="1707520"/>
            <a:ext cx="7332800" cy="1944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999"/>
              </a:spcAft>
              <a:defRPr/>
            </a:pPr>
            <a:r>
              <a:rPr lang="pl-PL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arlow"/>
              </a:rPr>
              <a:t>Ekologiczna Społeczna Odpowiedzialność Biznesu – przegląd narzędzi </a:t>
            </a:r>
            <a:endParaRPr lang="pl-PL" sz="2800" dirty="0">
              <a:solidFill>
                <a:schemeClr val="accent1">
                  <a:lumMod val="60000"/>
                  <a:lumOff val="40000"/>
                </a:schemeClr>
              </a:solidFill>
              <a:latin typeface="Barlow"/>
            </a:endParaRPr>
          </a:p>
          <a:p>
            <a:pPr algn="ctr">
              <a:defRPr/>
            </a:pPr>
            <a:r>
              <a:rPr lang="pl-PL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arlow"/>
              </a:rPr>
              <a:t> </a:t>
            </a:r>
            <a:endParaRPr lang="pl-PL" sz="2800" dirty="0">
              <a:solidFill>
                <a:schemeClr val="accent1">
                  <a:lumMod val="60000"/>
                  <a:lumOff val="40000"/>
                </a:schemeClr>
              </a:solidFill>
              <a:latin typeface="Barlow"/>
            </a:endParaRPr>
          </a:p>
        </p:txBody>
      </p:sp>
      <p:sp>
        <p:nvSpPr>
          <p:cNvPr id="474075361" name="pole tekstowe 13"/>
          <p:cNvSpPr txBox="1"/>
          <p:nvPr/>
        </p:nvSpPr>
        <p:spPr bwMode="auto">
          <a:xfrm>
            <a:off x="2026501" y="3403144"/>
            <a:ext cx="4946171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999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/>
              </a:rPr>
              <a:t>Czas trwania: 4h  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85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 bwMode="auto">
          <a:xfrm>
            <a:off x="6926467" y="-81904"/>
            <a:ext cx="1908216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 bwMode="auto"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 bwMode="auto"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 bwMode="auto"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 bwMode="auto"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 bwMode="auto"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 bwMode="auto"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 bwMode="auto"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 bwMode="auto"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 bwMode="auto"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 bwMode="auto"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 bwMode="auto"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 bwMode="auto"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 bwMode="auto"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 bwMode="auto"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 bwMode="auto"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 bwMode="auto">
          <a:xfrm>
            <a:off x="309316" y="1427678"/>
            <a:ext cx="5998815" cy="307197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dirty="0">
                <a:solidFill>
                  <a:srgbClr val="000000"/>
                </a:solidFill>
              </a:rPr>
              <a:t>MARKETING </a:t>
            </a:r>
            <a:br>
              <a:rPr lang="pl-PL" sz="4400" dirty="0">
                <a:solidFill>
                  <a:srgbClr val="000000"/>
                </a:solidFill>
              </a:rPr>
            </a:br>
            <a:r>
              <a:rPr lang="pl-PL" sz="4400" dirty="0">
                <a:solidFill>
                  <a:srgbClr val="000000"/>
                </a:solidFill>
              </a:rPr>
              <a:t>EKOLOGICZNY</a:t>
            </a:r>
            <a:br>
              <a:rPr lang="pl-PL" sz="4400" b="1" dirty="0">
                <a:solidFill>
                  <a:srgbClr val="000000"/>
                </a:solidFill>
                <a:latin typeface="Barlow"/>
              </a:rPr>
            </a:br>
            <a:endParaRPr sz="4400" dirty="0">
              <a:solidFill>
                <a:schemeClr val="accent1">
                  <a:lumMod val="75000"/>
                </a:schemeClr>
              </a:solidFill>
              <a:latin typeface="Barlow"/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165" name="Google Shape;165;p19"/>
          <p:cNvSpPr/>
          <p:nvPr/>
        </p:nvSpPr>
        <p:spPr bwMode="auto">
          <a:xfrm>
            <a:off x="6140894" y="2963668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" name="Google Shape;166;p19"/>
          <p:cNvSpPr/>
          <p:nvPr/>
        </p:nvSpPr>
        <p:spPr bwMode="auto">
          <a:xfrm rot="5400000">
            <a:off x="7242307" y="547293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5099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>
            <a:spLocks noGrp="1"/>
          </p:cNvSpPr>
          <p:nvPr>
            <p:ph type="title"/>
          </p:nvPr>
        </p:nvSpPr>
        <p:spPr bwMode="auto">
          <a:xfrm>
            <a:off x="1602091" y="684704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defRPr/>
            </a:pPr>
            <a:r>
              <a:rPr lang="pl-PL" sz="2400" dirty="0">
                <a:solidFill>
                  <a:srgbClr val="000000"/>
                </a:solidFill>
                <a:latin typeface="Arial"/>
              </a:rPr>
              <a:t>Instrumenty marketingu ekologicznego </a:t>
            </a:r>
            <a:br>
              <a:rPr lang="pl-PL" sz="2400" dirty="0"/>
            </a:br>
            <a:endParaRPr sz="2400" dirty="0"/>
          </a:p>
        </p:txBody>
      </p:sp>
      <p:sp>
        <p:nvSpPr>
          <p:cNvPr id="174" name="Google Shape;174;p20"/>
          <p:cNvSpPr/>
          <p:nvPr/>
        </p:nvSpPr>
        <p:spPr bwMode="auto">
          <a:xfrm>
            <a:off x="706328" y="1827418"/>
            <a:ext cx="576064" cy="60686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6" name="Google Shape;176;p20"/>
          <p:cNvSpPr/>
          <p:nvPr/>
        </p:nvSpPr>
        <p:spPr bwMode="auto">
          <a:xfrm>
            <a:off x="0" y="4695867"/>
            <a:ext cx="9144000" cy="65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body" idx="1"/>
          </p:nvPr>
        </p:nvSpPr>
        <p:spPr bwMode="auto">
          <a:xfrm>
            <a:off x="700754" y="1943281"/>
            <a:ext cx="4055400" cy="37514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l-PL" b="1" dirty="0">
                <a:latin typeface="Barlow Medium"/>
              </a:rPr>
              <a:t>OPAKOWANIA EKOLOGICZNE </a:t>
            </a:r>
            <a:endParaRPr dirty="0"/>
          </a:p>
        </p:txBody>
      </p:sp>
      <p:sp>
        <p:nvSpPr>
          <p:cNvPr id="179" name="Google Shape;179;p20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839117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53</a:t>
            </a:fld>
            <a:endParaRPr/>
          </a:p>
        </p:txBody>
      </p:sp>
      <p:sp>
        <p:nvSpPr>
          <p:cNvPr id="11" name="Google Shape;177;p20">
            <a:extLst>
              <a:ext uri="{FF2B5EF4-FFF2-40B4-BE49-F238E27FC236}">
                <a16:creationId xmlns:a16="http://schemas.microsoft.com/office/drawing/2014/main" id="{5FBE9DEE-3964-476E-AE29-A33C501462CB}"/>
              </a:ext>
            </a:extLst>
          </p:cNvPr>
          <p:cNvSpPr txBox="1">
            <a:spLocks/>
          </p:cNvSpPr>
          <p:nvPr/>
        </p:nvSpPr>
        <p:spPr bwMode="auto">
          <a:xfrm>
            <a:off x="714058" y="3836672"/>
            <a:ext cx="4055400" cy="37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1pPr>
            <a:lvl2pPr marL="914400" marR="0" lvl="1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2pPr>
            <a:lvl3pPr marL="1371600" marR="0" lvl="2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3pPr>
            <a:lvl4pPr marL="1828800" marR="0" lvl="3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4pPr>
            <a:lvl5pPr marL="2286000" marR="0" lvl="4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5pPr>
            <a:lvl6pPr marL="2743200" marR="0" lvl="5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6pPr>
            <a:lvl7pPr marL="3200400" marR="0" lvl="6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7pPr>
            <a:lvl8pPr marL="3657600" marR="0" lvl="7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8pPr>
            <a:lvl9pPr marL="4114800" marR="0" lvl="8" indent="-330200" algn="l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9pPr>
          </a:lstStyle>
          <a:p>
            <a:pPr marL="0" indent="0" algn="ctr">
              <a:lnSpc>
                <a:spcPct val="140012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pl-PL" b="1" dirty="0">
                <a:latin typeface="Barlow Medium"/>
              </a:rPr>
              <a:t>KAMPANIE REKLAMOWE </a:t>
            </a:r>
            <a:endParaRPr lang="pl-PL" dirty="0"/>
          </a:p>
        </p:txBody>
      </p:sp>
      <p:sp>
        <p:nvSpPr>
          <p:cNvPr id="12" name="Google Shape;177;p20">
            <a:extLst>
              <a:ext uri="{FF2B5EF4-FFF2-40B4-BE49-F238E27FC236}">
                <a16:creationId xmlns:a16="http://schemas.microsoft.com/office/drawing/2014/main" id="{A287582E-F87C-4E45-998C-DAE85F2DA970}"/>
              </a:ext>
            </a:extLst>
          </p:cNvPr>
          <p:cNvSpPr txBox="1">
            <a:spLocks/>
          </p:cNvSpPr>
          <p:nvPr/>
        </p:nvSpPr>
        <p:spPr bwMode="auto">
          <a:xfrm>
            <a:off x="763960" y="2977478"/>
            <a:ext cx="4055400" cy="37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1pPr>
            <a:lvl2pPr marL="914400" marR="0" lvl="1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2pPr>
            <a:lvl3pPr marL="1371600" marR="0" lvl="2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3pPr>
            <a:lvl4pPr marL="1828800" marR="0" lvl="3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4pPr>
            <a:lvl5pPr marL="2286000" marR="0" lvl="4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5pPr>
            <a:lvl6pPr marL="2743200" marR="0" lvl="5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6pPr>
            <a:lvl7pPr marL="3200400" marR="0" lvl="6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7pPr>
            <a:lvl8pPr marL="3657600" marR="0" lvl="7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8pPr>
            <a:lvl9pPr marL="4114800" marR="0" lvl="8" indent="-330200" algn="l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9pPr>
          </a:lstStyle>
          <a:p>
            <a:pPr marL="0" indent="0" algn="ctr">
              <a:lnSpc>
                <a:spcPct val="140012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pl-PL" b="1" dirty="0">
                <a:latin typeface="Barlow Medium"/>
              </a:rPr>
              <a:t>ETYKIETY EKOLOGICZNE </a:t>
            </a:r>
            <a:endParaRPr lang="pl-PL" dirty="0"/>
          </a:p>
        </p:txBody>
      </p:sp>
      <p:sp>
        <p:nvSpPr>
          <p:cNvPr id="13" name="Google Shape;174;p20">
            <a:extLst>
              <a:ext uri="{FF2B5EF4-FFF2-40B4-BE49-F238E27FC236}">
                <a16:creationId xmlns:a16="http://schemas.microsoft.com/office/drawing/2014/main" id="{8111E261-3DEE-4956-B473-D672414A7B8A}"/>
              </a:ext>
            </a:extLst>
          </p:cNvPr>
          <p:cNvSpPr/>
          <p:nvPr/>
        </p:nvSpPr>
        <p:spPr bwMode="auto">
          <a:xfrm>
            <a:off x="714058" y="2781863"/>
            <a:ext cx="576064" cy="60686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" name="Google Shape;174;p20">
            <a:extLst>
              <a:ext uri="{FF2B5EF4-FFF2-40B4-BE49-F238E27FC236}">
                <a16:creationId xmlns:a16="http://schemas.microsoft.com/office/drawing/2014/main" id="{14C73C44-DF92-44E1-B8E0-4C733C3E939B}"/>
              </a:ext>
            </a:extLst>
          </p:cNvPr>
          <p:cNvSpPr/>
          <p:nvPr/>
        </p:nvSpPr>
        <p:spPr bwMode="auto">
          <a:xfrm>
            <a:off x="700754" y="3720809"/>
            <a:ext cx="576064" cy="60686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" name="Google Shape;177;p20">
            <a:extLst>
              <a:ext uri="{FF2B5EF4-FFF2-40B4-BE49-F238E27FC236}">
                <a16:creationId xmlns:a16="http://schemas.microsoft.com/office/drawing/2014/main" id="{F18F257D-1A97-478C-ACD3-AE6518BF5E2D}"/>
              </a:ext>
            </a:extLst>
          </p:cNvPr>
          <p:cNvSpPr txBox="1">
            <a:spLocks/>
          </p:cNvSpPr>
          <p:nvPr/>
        </p:nvSpPr>
        <p:spPr bwMode="auto">
          <a:xfrm>
            <a:off x="4869375" y="2433237"/>
            <a:ext cx="4055400" cy="37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1pPr>
            <a:lvl2pPr marL="914400" marR="0" lvl="1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2pPr>
            <a:lvl3pPr marL="1371600" marR="0" lvl="2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3pPr>
            <a:lvl4pPr marL="1828800" marR="0" lvl="3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4pPr>
            <a:lvl5pPr marL="2286000" marR="0" lvl="4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5pPr>
            <a:lvl6pPr marL="2743200" marR="0" lvl="5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6pPr>
            <a:lvl7pPr marL="3200400" marR="0" lvl="6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7pPr>
            <a:lvl8pPr marL="3657600" marR="0" lvl="7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8pPr>
            <a:lvl9pPr marL="4114800" marR="0" lvl="8" indent="-330200" algn="l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9pPr>
          </a:lstStyle>
          <a:p>
            <a:pPr marL="0" indent="0" algn="ctr">
              <a:lnSpc>
                <a:spcPct val="140012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pl-PL" b="1" dirty="0">
                <a:latin typeface="Barlow Medium"/>
              </a:rPr>
              <a:t>PROMOCJE EKOLOGICZNE </a:t>
            </a:r>
            <a:endParaRPr lang="pl-PL" dirty="0"/>
          </a:p>
        </p:txBody>
      </p:sp>
      <p:sp>
        <p:nvSpPr>
          <p:cNvPr id="18" name="Google Shape;177;p20">
            <a:extLst>
              <a:ext uri="{FF2B5EF4-FFF2-40B4-BE49-F238E27FC236}">
                <a16:creationId xmlns:a16="http://schemas.microsoft.com/office/drawing/2014/main" id="{753BAF4C-E625-46C5-8FC3-4F8988BED9E2}"/>
              </a:ext>
            </a:extLst>
          </p:cNvPr>
          <p:cNvSpPr txBox="1">
            <a:spLocks/>
          </p:cNvSpPr>
          <p:nvPr/>
        </p:nvSpPr>
        <p:spPr bwMode="auto">
          <a:xfrm>
            <a:off x="4842091" y="3424843"/>
            <a:ext cx="4055400" cy="37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1pPr>
            <a:lvl2pPr marL="914400" marR="0" lvl="1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2pPr>
            <a:lvl3pPr marL="1371600" marR="0" lvl="2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3pPr>
            <a:lvl4pPr marL="1828800" marR="0" lvl="3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4pPr>
            <a:lvl5pPr marL="2286000" marR="0" lvl="4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5pPr>
            <a:lvl6pPr marL="2743200" marR="0" lvl="5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6pPr>
            <a:lvl7pPr marL="3200400" marR="0" lvl="6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7pPr>
            <a:lvl8pPr marL="3657600" marR="0" lvl="7" indent="-330200" algn="l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8pPr>
            <a:lvl9pPr marL="4114800" marR="0" lvl="8" indent="-330200" algn="l">
              <a:lnSpc>
                <a:spcPct val="114999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9pPr>
          </a:lstStyle>
          <a:p>
            <a:pPr marL="0" indent="0" algn="ctr">
              <a:lnSpc>
                <a:spcPct val="140012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pl-PL" b="1" dirty="0">
                <a:latin typeface="Barlow Medium"/>
              </a:rPr>
              <a:t>SPOŁECZNE MEDIA</a:t>
            </a:r>
            <a:endParaRPr lang="pl-PL" dirty="0"/>
          </a:p>
        </p:txBody>
      </p:sp>
      <p:sp>
        <p:nvSpPr>
          <p:cNvPr id="19" name="Google Shape;174;p20">
            <a:extLst>
              <a:ext uri="{FF2B5EF4-FFF2-40B4-BE49-F238E27FC236}">
                <a16:creationId xmlns:a16="http://schemas.microsoft.com/office/drawing/2014/main" id="{99BC1D6B-2393-4B82-A6EE-8359B184DCB6}"/>
              </a:ext>
            </a:extLst>
          </p:cNvPr>
          <p:cNvSpPr/>
          <p:nvPr/>
        </p:nvSpPr>
        <p:spPr bwMode="auto">
          <a:xfrm>
            <a:off x="4863801" y="2272515"/>
            <a:ext cx="576064" cy="60686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" name="Google Shape;174;p20">
            <a:extLst>
              <a:ext uri="{FF2B5EF4-FFF2-40B4-BE49-F238E27FC236}">
                <a16:creationId xmlns:a16="http://schemas.microsoft.com/office/drawing/2014/main" id="{9ED64273-9A55-4AD4-9B8E-BECF70E9D0F8}"/>
              </a:ext>
            </a:extLst>
          </p:cNvPr>
          <p:cNvSpPr/>
          <p:nvPr/>
        </p:nvSpPr>
        <p:spPr bwMode="auto">
          <a:xfrm>
            <a:off x="4893746" y="3290092"/>
            <a:ext cx="576064" cy="60686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6528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55888CD-4138-42CB-9E9B-63D3C3193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9136A9E6-51F5-4852-B858-FD7ADC32F95F}"/>
              </a:ext>
            </a:extLst>
          </p:cNvPr>
          <p:cNvSpPr/>
          <p:nvPr/>
        </p:nvSpPr>
        <p:spPr bwMode="auto">
          <a:xfrm rot="10799989">
            <a:off x="4355986" y="-625606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FAAC4E7-2513-45B6-ABE5-8DA91391C1D8}"/>
              </a:ext>
            </a:extLst>
          </p:cNvPr>
          <p:cNvSpPr txBox="1"/>
          <p:nvPr/>
        </p:nvSpPr>
        <p:spPr>
          <a:xfrm>
            <a:off x="5004048" y="1087535"/>
            <a:ext cx="4320480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PODZIAŁ </a:t>
            </a:r>
            <a:r>
              <a:rPr lang="pl-PL" sz="1600" dirty="0">
                <a:latin typeface="Barlow" panose="00000500000000000000" pitchFamily="2" charset="-18"/>
              </a:rPr>
              <a:t>UCZESTNIKÓW NA PARY.</a:t>
            </a:r>
            <a:endParaRPr lang="pl-PL" sz="1600" dirty="0">
              <a:solidFill>
                <a:srgbClr val="000000"/>
              </a:solidFill>
              <a:effectLst/>
              <a:latin typeface="Barlow" panose="00000500000000000000" pitchFamily="2" charset="-18"/>
            </a:endParaRP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latin typeface="Barlow" panose="00000500000000000000" pitchFamily="2" charset="-18"/>
              </a:rPr>
              <a:t>WYLOSOWANIE PRZEZ UCZESTNIKÓW TYPU PRODUKTU. </a:t>
            </a: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latin typeface="Barlow" panose="00000500000000000000" pitchFamily="2" charset="-18"/>
              </a:rPr>
              <a:t>PRZYGOTOWANIE EKO KAMPANII NA PAPIERZE LUB NA KOMPUTERZE.</a:t>
            </a:r>
            <a:endParaRPr lang="pl-PL" sz="1600" dirty="0">
              <a:solidFill>
                <a:srgbClr val="000000"/>
              </a:solidFill>
              <a:effectLst/>
              <a:latin typeface="Barlow" panose="00000500000000000000" pitchFamily="2" charset="-18"/>
            </a:endParaRPr>
          </a:p>
          <a:p>
            <a:pPr marL="228600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pl-PL" sz="1600" dirty="0">
                <a:latin typeface="Barlow" panose="00000500000000000000" pitchFamily="2" charset="-18"/>
              </a:rPr>
              <a:t>PREZENTACJA PRZED GRUPĄ.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103E71-D57F-43F2-876B-76BD03D7A049}"/>
              </a:ext>
            </a:extLst>
          </p:cNvPr>
          <p:cNvSpPr txBox="1"/>
          <p:nvPr/>
        </p:nvSpPr>
        <p:spPr>
          <a:xfrm>
            <a:off x="611560" y="1662051"/>
            <a:ext cx="33123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Barlow" panose="00000500000000000000" pitchFamily="2" charset="-18"/>
              </a:rPr>
              <a:t>Ćwiczenie</a:t>
            </a:r>
          </a:p>
          <a:p>
            <a:pPr algn="ctr"/>
            <a:endParaRPr lang="pl-PL" sz="3600" b="1" dirty="0">
              <a:solidFill>
                <a:schemeClr val="accent1">
                  <a:lumMod val="75000"/>
                </a:schemeClr>
              </a:solidFill>
              <a:latin typeface="Barlow" panose="00000500000000000000" pitchFamily="2" charset="-18"/>
            </a:endParaRPr>
          </a:p>
          <a:p>
            <a:pPr algn="ctr"/>
            <a:r>
              <a:rPr lang="pl-PL" sz="2000" b="1" dirty="0">
                <a:solidFill>
                  <a:schemeClr val="tx1"/>
                </a:solidFill>
                <a:latin typeface="Barlow" panose="00000500000000000000" pitchFamily="2" charset="-18"/>
              </a:rPr>
              <a:t>Projektowanie własnej </a:t>
            </a:r>
            <a:r>
              <a:rPr lang="pl-PL" sz="2000" b="1" dirty="0" err="1">
                <a:solidFill>
                  <a:schemeClr val="tx1"/>
                </a:solidFill>
                <a:latin typeface="Barlow" panose="00000500000000000000" pitchFamily="2" charset="-18"/>
              </a:rPr>
              <a:t>eko</a:t>
            </a:r>
            <a:r>
              <a:rPr lang="pl-PL" sz="2000" b="1" dirty="0">
                <a:solidFill>
                  <a:schemeClr val="tx1"/>
                </a:solidFill>
                <a:latin typeface="Barlow" panose="00000500000000000000" pitchFamily="2" charset="-18"/>
              </a:rPr>
              <a:t> kampanii marketingowej</a:t>
            </a:r>
          </a:p>
        </p:txBody>
      </p:sp>
    </p:spTree>
    <p:extLst>
      <p:ext uri="{BB962C8B-B14F-4D97-AF65-F5344CB8AC3E}">
        <p14:creationId xmlns:p14="http://schemas.microsoft.com/office/powerpoint/2010/main" val="8710527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077256" name="Google Shape;602;p32"/>
          <p:cNvSpPr/>
          <p:nvPr/>
        </p:nvSpPr>
        <p:spPr bwMode="auto">
          <a:xfrm rot="10799989">
            <a:off x="6091124" y="590982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38911600" name="Google Shape;614;p32"/>
          <p:cNvSpPr txBox="1">
            <a:spLocks noGrp="1"/>
          </p:cNvSpPr>
          <p:nvPr>
            <p:ph type="title"/>
          </p:nvPr>
        </p:nvSpPr>
        <p:spPr bwMode="auto">
          <a:xfrm>
            <a:off x="516600" y="1655399"/>
            <a:ext cx="3679200" cy="141149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5400">
                <a:solidFill>
                  <a:schemeClr val="bg1"/>
                </a:solidFill>
              </a:rPr>
              <a:t>Przerwa obiadowa</a:t>
            </a:r>
            <a:endParaRPr lang="en-GB" sz="5400">
              <a:solidFill>
                <a:schemeClr val="bg1"/>
              </a:solidFill>
            </a:endParaRPr>
          </a:p>
        </p:txBody>
      </p:sp>
      <p:sp>
        <p:nvSpPr>
          <p:cNvPr id="1204908816" name="Google Shape;615;p32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5309975B-D934-F345-4AC4-61AF66288DCB}" type="slidenum">
              <a:rPr lang="en"/>
              <a:t>55</a:t>
            </a:fld>
            <a:endParaRPr/>
          </a:p>
        </p:txBody>
      </p:sp>
      <p:sp>
        <p:nvSpPr>
          <p:cNvPr id="1150675749" name="Google Shape;616;p32"/>
          <p:cNvSpPr txBox="1">
            <a:spLocks noGrp="1"/>
          </p:cNvSpPr>
          <p:nvPr>
            <p:ph type="subTitle" idx="1"/>
          </p:nvPr>
        </p:nvSpPr>
        <p:spPr bwMode="auto">
          <a:xfrm>
            <a:off x="516600" y="3066899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799"/>
              </a:spcAft>
              <a:buNone/>
              <a:defRPr/>
            </a:pPr>
            <a:r>
              <a:rPr lang="pl-PL" sz="2800" dirty="0">
                <a:solidFill>
                  <a:schemeClr val="lt2"/>
                </a:solidFill>
              </a:rPr>
              <a:t>40 min </a:t>
            </a:r>
            <a:endParaRPr sz="2800" dirty="0">
              <a:solidFill>
                <a:schemeClr val="lt2"/>
              </a:solidFill>
            </a:endParaRPr>
          </a:p>
        </p:txBody>
      </p:sp>
      <p:pic>
        <p:nvPicPr>
          <p:cNvPr id="3" name="Grafika 2" descr="Widelec i nóż kontur">
            <a:extLst>
              <a:ext uri="{FF2B5EF4-FFF2-40B4-BE49-F238E27FC236}">
                <a16:creationId xmlns:a16="http://schemas.microsoft.com/office/drawing/2014/main" id="{4C953FA1-1A6B-4073-A214-52D3615BE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4317" y="1491630"/>
            <a:ext cx="2293912" cy="229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69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 bwMode="auto">
          <a:xfrm>
            <a:off x="513142" y="-90359"/>
            <a:ext cx="1908216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 bwMode="auto"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 bwMode="auto"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 bwMode="auto"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 bwMode="auto"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 bwMode="auto"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 bwMode="auto"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 bwMode="auto"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 bwMode="auto"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 bwMode="auto"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 bwMode="auto"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 bwMode="auto"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 bwMode="auto"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 bwMode="auto"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 bwMode="auto"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 bwMode="auto"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 bwMode="auto">
          <a:xfrm>
            <a:off x="2921812" y="2116562"/>
            <a:ext cx="5998815" cy="307197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Wprowadzenie do zasady 5R</a:t>
            </a:r>
            <a:br>
              <a:rPr lang="pl-PL" sz="3200" dirty="0">
                <a:effectLst/>
              </a:rPr>
            </a:br>
            <a:br>
              <a:rPr lang="pl-PL" sz="3200" dirty="0">
                <a:solidFill>
                  <a:srgbClr val="000000"/>
                </a:solidFill>
                <a:latin typeface="Barlow" panose="00000500000000000000" pitchFamily="2" charset="-18"/>
              </a:rPr>
            </a:br>
            <a:br>
              <a:rPr lang="pl-PL" sz="3200" dirty="0">
                <a:solidFill>
                  <a:srgbClr val="000000"/>
                </a:solidFill>
                <a:latin typeface="Barlow" panose="00000500000000000000" pitchFamily="2" charset="-18"/>
              </a:rPr>
            </a:br>
            <a:endParaRPr sz="3200" dirty="0">
              <a:solidFill>
                <a:schemeClr val="accent1">
                  <a:lumMod val="75000"/>
                </a:schemeClr>
              </a:solidFill>
              <a:latin typeface="Barlow" panose="00000500000000000000" pitchFamily="2" charset="-18"/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56</a:t>
            </a:fld>
            <a:endParaRPr/>
          </a:p>
        </p:txBody>
      </p:sp>
      <p:sp>
        <p:nvSpPr>
          <p:cNvPr id="165" name="Google Shape;165;p19"/>
          <p:cNvSpPr/>
          <p:nvPr/>
        </p:nvSpPr>
        <p:spPr bwMode="auto">
          <a:xfrm>
            <a:off x="1563185" y="3363592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" name="Google Shape;166;p19"/>
          <p:cNvSpPr/>
          <p:nvPr/>
        </p:nvSpPr>
        <p:spPr bwMode="auto"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2019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332000" y="2139702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lang="pl-PL" sz="4000" b="1" dirty="0" err="1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Refuse</a:t>
            </a:r>
            <a:r>
              <a:rPr lang="pl-PL" sz="40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(odmawiaj)</a:t>
            </a:r>
            <a:br>
              <a:rPr lang="pl-PL" sz="4000" dirty="0">
                <a:latin typeface="Barlow" panose="00000500000000000000" pitchFamily="2" charset="-18"/>
              </a:rPr>
            </a:br>
            <a:endParaRPr sz="4000" dirty="0">
              <a:latin typeface="Barlow" panose="00000500000000000000" pitchFamily="2" charset="-18"/>
            </a:endParaRPr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57</a:t>
            </a:fld>
            <a:endParaRPr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3C12BBE8-92E3-45A5-8688-7C64A78F1F36}"/>
              </a:ext>
            </a:extLst>
          </p:cNvPr>
          <p:cNvSpPr/>
          <p:nvPr/>
        </p:nvSpPr>
        <p:spPr bwMode="auto">
          <a:xfrm rot="16200000">
            <a:off x="2871066" y="-83048"/>
            <a:ext cx="3168342" cy="9847594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886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332000" y="2139702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lang="pl-PL" sz="4000" b="1" dirty="0" err="1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Reduce</a:t>
            </a:r>
            <a:r>
              <a:rPr lang="pl-PL" sz="40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(</a:t>
            </a:r>
            <a:r>
              <a:rPr lang="pl-PL" sz="4000" dirty="0">
                <a:solidFill>
                  <a:srgbClr val="000000"/>
                </a:solidFill>
                <a:latin typeface="Barlow" panose="00000500000000000000" pitchFamily="2" charset="-18"/>
              </a:rPr>
              <a:t>unikaj, ogranicz</a:t>
            </a:r>
            <a:r>
              <a:rPr lang="pl-PL" sz="40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)</a:t>
            </a:r>
            <a:br>
              <a:rPr lang="pl-PL" sz="4000" dirty="0">
                <a:latin typeface="Barlow" panose="00000500000000000000" pitchFamily="2" charset="-18"/>
              </a:rPr>
            </a:br>
            <a:endParaRPr sz="4000" dirty="0">
              <a:latin typeface="Barlow" panose="00000500000000000000" pitchFamily="2" charset="-18"/>
            </a:endParaRPr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58</a:t>
            </a:fld>
            <a:endParaRPr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3C12BBE8-92E3-45A5-8688-7C64A78F1F36}"/>
              </a:ext>
            </a:extLst>
          </p:cNvPr>
          <p:cNvSpPr/>
          <p:nvPr/>
        </p:nvSpPr>
        <p:spPr bwMode="auto">
          <a:xfrm rot="16200000">
            <a:off x="2871066" y="-83048"/>
            <a:ext cx="3168342" cy="9847594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0172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332000" y="2139702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lang="pl-PL" sz="4000" b="1" dirty="0" err="1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Reuse</a:t>
            </a:r>
            <a:r>
              <a:rPr lang="pl-PL" sz="40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(</a:t>
            </a:r>
            <a:r>
              <a:rPr lang="pl-PL" sz="4000" dirty="0">
                <a:solidFill>
                  <a:srgbClr val="000000"/>
                </a:solidFill>
                <a:latin typeface="Barlow" panose="00000500000000000000" pitchFamily="2" charset="-18"/>
              </a:rPr>
              <a:t>użyj ponownie</a:t>
            </a:r>
            <a:r>
              <a:rPr lang="pl-PL" sz="40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)</a:t>
            </a:r>
            <a:br>
              <a:rPr lang="pl-PL" sz="4000" dirty="0">
                <a:latin typeface="Barlow" panose="00000500000000000000" pitchFamily="2" charset="-18"/>
              </a:rPr>
            </a:br>
            <a:endParaRPr sz="4000" dirty="0">
              <a:latin typeface="Barlow" panose="00000500000000000000" pitchFamily="2" charset="-18"/>
            </a:endParaRPr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59</a:t>
            </a:fld>
            <a:endParaRPr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3C12BBE8-92E3-45A5-8688-7C64A78F1F36}"/>
              </a:ext>
            </a:extLst>
          </p:cNvPr>
          <p:cNvSpPr/>
          <p:nvPr/>
        </p:nvSpPr>
        <p:spPr bwMode="auto">
          <a:xfrm rot="16200000">
            <a:off x="2871066" y="-83048"/>
            <a:ext cx="3168342" cy="9847594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76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 bwMode="auto">
          <a:xfrm>
            <a:off x="6129125" y="0"/>
            <a:ext cx="3015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 bwMode="auto">
          <a:xfrm>
            <a:off x="636361" y="1930923"/>
            <a:ext cx="4695480" cy="243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800">
                <a:latin typeface="Barlow"/>
              </a:rPr>
              <a:t>1. Krótko o projekcie </a:t>
            </a:r>
            <a:br>
              <a:rPr lang="pl-PL" sz="2800">
                <a:latin typeface="Barlow"/>
              </a:rPr>
            </a:br>
            <a:br>
              <a:rPr lang="pl-PL" sz="2800">
                <a:latin typeface="Barlow"/>
              </a:rPr>
            </a:br>
            <a:br>
              <a:rPr lang="pl-PL" sz="2000" b="1">
                <a:solidFill>
                  <a:srgbClr val="558035"/>
                </a:solidFill>
                <a:latin typeface="Barlow"/>
              </a:rPr>
            </a:br>
            <a:br>
              <a:rPr lang="pl-PL" sz="2000" b="1">
                <a:solidFill>
                  <a:srgbClr val="558035"/>
                </a:solidFill>
                <a:latin typeface="Barlow"/>
              </a:rPr>
            </a:br>
            <a:br>
              <a:rPr lang="pl-PL" sz="2000" b="1">
                <a:solidFill>
                  <a:srgbClr val="558035"/>
                </a:solidFill>
                <a:latin typeface="Barlow"/>
              </a:rPr>
            </a:br>
            <a:br>
              <a:rPr lang="pl-PL" sz="2000" b="1">
                <a:solidFill>
                  <a:srgbClr val="558035"/>
                </a:solidFill>
                <a:latin typeface="Barlow"/>
              </a:rPr>
            </a:br>
            <a:r>
              <a:rPr lang="pl-PL" sz="2800" b="1">
                <a:solidFill>
                  <a:schemeClr val="tx1"/>
                </a:solidFill>
                <a:latin typeface="Barlow"/>
              </a:rPr>
              <a:t>2. </a:t>
            </a:r>
            <a:r>
              <a:rPr lang="pl-PL" sz="2800">
                <a:solidFill>
                  <a:schemeClr val="tx1"/>
                </a:solidFill>
                <a:latin typeface="Barlow"/>
              </a:rPr>
              <a:t>Krótko o szkoleniu</a:t>
            </a:r>
            <a:br>
              <a:rPr lang="pl-PL" sz="2000" b="1">
                <a:solidFill>
                  <a:srgbClr val="558035"/>
                </a:solidFill>
                <a:latin typeface="Barlow"/>
              </a:rPr>
            </a:br>
            <a:endParaRPr lang="pl-PL" sz="2000">
              <a:latin typeface="Barlow"/>
            </a:endParaRPr>
          </a:p>
        </p:txBody>
      </p:sp>
      <p:pic>
        <p:nvPicPr>
          <p:cNvPr id="141" name="Google Shape;141;p18"/>
          <p:cNvPicPr/>
          <p:nvPr/>
        </p:nvPicPr>
        <p:blipFill>
          <a:blip r:embed="rId2">
            <a:alphaModFix/>
          </a:blip>
          <a:srcRect t="8409" b="8409"/>
          <a:stretch/>
        </p:blipFill>
        <p:spPr bwMode="auto">
          <a:xfrm>
            <a:off x="5331841" y="514350"/>
            <a:ext cx="3297811" cy="41148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 bwMode="auto">
          <a:xfrm>
            <a:off x="514158" y="2336186"/>
            <a:ext cx="4572000" cy="957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sz="2000" b="1">
                <a:solidFill>
                  <a:srgbClr val="558035"/>
                </a:solidFill>
                <a:latin typeface="Barlow"/>
              </a:rPr>
              <a:t>„Dobre praktyki w obszarze edukacji na rzecz zrównoważonego rozwoju” </a:t>
            </a:r>
            <a:endParaRPr lang="pl-PL" sz="20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332000" y="2139702"/>
            <a:ext cx="68404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lang="pl-PL" sz="4000" b="1" dirty="0" err="1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Recycle</a:t>
            </a:r>
            <a:r>
              <a:rPr lang="pl-PL" sz="40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(</a:t>
            </a:r>
            <a:r>
              <a:rPr lang="pl-PL" sz="4000" dirty="0">
                <a:solidFill>
                  <a:srgbClr val="000000"/>
                </a:solidFill>
                <a:latin typeface="Barlow" panose="00000500000000000000" pitchFamily="2" charset="-18"/>
              </a:rPr>
              <a:t>utylizuj, </a:t>
            </a:r>
            <a:r>
              <a:rPr lang="pl-PL" sz="4000" dirty="0" err="1">
                <a:solidFill>
                  <a:srgbClr val="000000"/>
                </a:solidFill>
                <a:latin typeface="Barlow" panose="00000500000000000000" pitchFamily="2" charset="-18"/>
              </a:rPr>
              <a:t>recyklinguj</a:t>
            </a:r>
            <a:r>
              <a:rPr lang="pl-PL" sz="40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)</a:t>
            </a:r>
            <a:br>
              <a:rPr lang="pl-PL" sz="4000" dirty="0">
                <a:latin typeface="Barlow" panose="00000500000000000000" pitchFamily="2" charset="-18"/>
              </a:rPr>
            </a:br>
            <a:endParaRPr sz="4000" dirty="0">
              <a:latin typeface="Barlow" panose="00000500000000000000" pitchFamily="2" charset="-18"/>
            </a:endParaRPr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60</a:t>
            </a:fld>
            <a:endParaRPr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3C12BBE8-92E3-45A5-8688-7C64A78F1F36}"/>
              </a:ext>
            </a:extLst>
          </p:cNvPr>
          <p:cNvSpPr/>
          <p:nvPr/>
        </p:nvSpPr>
        <p:spPr bwMode="auto">
          <a:xfrm rot="16200000">
            <a:off x="2871066" y="-83048"/>
            <a:ext cx="3168342" cy="9847594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355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035036" y="2139702"/>
            <a:ext cx="68404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lang="pl-PL" sz="40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Rot (kompostuj)</a:t>
            </a:r>
            <a:br>
              <a:rPr lang="pl-PL" sz="4000" dirty="0">
                <a:latin typeface="Barlow" panose="00000500000000000000" pitchFamily="2" charset="-18"/>
              </a:rPr>
            </a:br>
            <a:endParaRPr sz="4000" dirty="0">
              <a:latin typeface="Barlow" panose="00000500000000000000" pitchFamily="2" charset="-18"/>
            </a:endParaRPr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61</a:t>
            </a:fld>
            <a:endParaRPr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3C12BBE8-92E3-45A5-8688-7C64A78F1F36}"/>
              </a:ext>
            </a:extLst>
          </p:cNvPr>
          <p:cNvSpPr/>
          <p:nvPr/>
        </p:nvSpPr>
        <p:spPr bwMode="auto">
          <a:xfrm rot="16200000">
            <a:off x="2871066" y="-83048"/>
            <a:ext cx="3168342" cy="9847594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854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88" name="Google Shape;488;p29"/>
          <p:cNvGrpSpPr/>
          <p:nvPr/>
        </p:nvGrpSpPr>
        <p:grpSpPr bwMode="auto">
          <a:xfrm>
            <a:off x="-1839656" y="-40952"/>
            <a:ext cx="5225404" cy="5225404"/>
            <a:chOff x="-1537049" y="-96399"/>
            <a:chExt cx="10450808" cy="10450808"/>
          </a:xfrm>
        </p:grpSpPr>
        <p:sp>
          <p:nvSpPr>
            <p:cNvPr id="489" name="Google Shape;489;p29"/>
            <p:cNvSpPr/>
            <p:nvPr/>
          </p:nvSpPr>
          <p:spPr bwMode="auto">
            <a:xfrm>
              <a:off x="-1537049" y="-96399"/>
              <a:ext cx="10450808" cy="10450808"/>
            </a:xfrm>
            <a:custGeom>
              <a:avLst/>
              <a:gdLst/>
              <a:ahLst/>
              <a:cxnLst/>
              <a:rect l="l" t="t" r="r" b="b"/>
              <a:pathLst>
                <a:path w="10450808" h="10450808" extrusionOk="0">
                  <a:moveTo>
                    <a:pt x="10450808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808" y="0"/>
                  </a:lnTo>
                  <a:lnTo>
                    <a:pt x="10450808" y="10450808"/>
                  </a:lnTo>
                  <a:close/>
                  <a:moveTo>
                    <a:pt x="14495" y="10436313"/>
                  </a:moveTo>
                  <a:lnTo>
                    <a:pt x="10436313" y="10436313"/>
                  </a:lnTo>
                  <a:lnTo>
                    <a:pt x="10436313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0" name="Google Shape;490;p29"/>
            <p:cNvSpPr/>
            <p:nvPr/>
          </p:nvSpPr>
          <p:spPr bwMode="auto">
            <a:xfrm>
              <a:off x="-1529802" y="9391176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1" name="Google Shape;491;p29"/>
            <p:cNvSpPr/>
            <p:nvPr/>
          </p:nvSpPr>
          <p:spPr bwMode="auto">
            <a:xfrm>
              <a:off x="-1529802" y="844243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2" name="Google Shape;492;p29"/>
            <p:cNvSpPr/>
            <p:nvPr/>
          </p:nvSpPr>
          <p:spPr bwMode="auto">
            <a:xfrm>
              <a:off x="-1529802" y="7493603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3" name="Google Shape;493;p29"/>
            <p:cNvSpPr/>
            <p:nvPr/>
          </p:nvSpPr>
          <p:spPr bwMode="auto">
            <a:xfrm>
              <a:off x="-1529802" y="6544865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4" name="Google Shape;494;p29"/>
            <p:cNvSpPr/>
            <p:nvPr/>
          </p:nvSpPr>
          <p:spPr bwMode="auto">
            <a:xfrm>
              <a:off x="-1529802" y="559612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5" name="Google Shape;495;p29"/>
            <p:cNvSpPr/>
            <p:nvPr/>
          </p:nvSpPr>
          <p:spPr bwMode="auto">
            <a:xfrm>
              <a:off x="-1529802" y="464738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6" name="Google Shape;496;p29"/>
            <p:cNvSpPr/>
            <p:nvPr/>
          </p:nvSpPr>
          <p:spPr bwMode="auto">
            <a:xfrm>
              <a:off x="-1529802" y="3698650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7" name="Google Shape;497;p29"/>
            <p:cNvSpPr/>
            <p:nvPr/>
          </p:nvSpPr>
          <p:spPr bwMode="auto">
            <a:xfrm>
              <a:off x="-1529802" y="2749912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8" name="Google Shape;498;p29"/>
            <p:cNvSpPr/>
            <p:nvPr/>
          </p:nvSpPr>
          <p:spPr bwMode="auto">
            <a:xfrm>
              <a:off x="-1529802" y="180107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9" name="Google Shape;499;p29"/>
            <p:cNvSpPr/>
            <p:nvPr/>
          </p:nvSpPr>
          <p:spPr bwMode="auto">
            <a:xfrm>
              <a:off x="-1529802" y="852339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0" name="Google Shape;500;p29"/>
            <p:cNvSpPr/>
            <p:nvPr/>
          </p:nvSpPr>
          <p:spPr bwMode="auto">
            <a:xfrm>
              <a:off x="7950525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1" name="Google Shape;501;p29"/>
            <p:cNvSpPr/>
            <p:nvPr/>
          </p:nvSpPr>
          <p:spPr bwMode="auto">
            <a:xfrm>
              <a:off x="700178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2" name="Google Shape;502;p29"/>
            <p:cNvSpPr/>
            <p:nvPr/>
          </p:nvSpPr>
          <p:spPr bwMode="auto">
            <a:xfrm>
              <a:off x="6052952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3" name="Google Shape;503;p29"/>
            <p:cNvSpPr/>
            <p:nvPr/>
          </p:nvSpPr>
          <p:spPr bwMode="auto">
            <a:xfrm>
              <a:off x="5104214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4" name="Google Shape;504;p29"/>
            <p:cNvSpPr/>
            <p:nvPr/>
          </p:nvSpPr>
          <p:spPr bwMode="auto">
            <a:xfrm>
              <a:off x="415547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5" name="Google Shape;505;p29"/>
            <p:cNvSpPr/>
            <p:nvPr/>
          </p:nvSpPr>
          <p:spPr bwMode="auto">
            <a:xfrm>
              <a:off x="320673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6" name="Google Shape;506;p29"/>
            <p:cNvSpPr/>
            <p:nvPr/>
          </p:nvSpPr>
          <p:spPr bwMode="auto">
            <a:xfrm>
              <a:off x="2257999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7" name="Google Shape;507;p29"/>
            <p:cNvSpPr/>
            <p:nvPr/>
          </p:nvSpPr>
          <p:spPr bwMode="auto">
            <a:xfrm>
              <a:off x="130926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8" name="Google Shape;508;p29"/>
            <p:cNvSpPr/>
            <p:nvPr/>
          </p:nvSpPr>
          <p:spPr bwMode="auto">
            <a:xfrm>
              <a:off x="36042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9" name="Google Shape;509;p29"/>
            <p:cNvSpPr/>
            <p:nvPr/>
          </p:nvSpPr>
          <p:spPr bwMode="auto">
            <a:xfrm>
              <a:off x="-58831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511" name="Google Shape;511;p29"/>
          <p:cNvSpPr txBox="1"/>
          <p:nvPr/>
        </p:nvSpPr>
        <p:spPr bwMode="auto">
          <a:xfrm>
            <a:off x="773045" y="2199265"/>
            <a:ext cx="782754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4800" b="1" dirty="0">
                <a:solidFill>
                  <a:schemeClr val="dk1"/>
                </a:solidFill>
                <a:latin typeface="Barlow"/>
                <a:ea typeface="Barlow"/>
                <a:cs typeface="Barlow"/>
              </a:rPr>
              <a:t>Przegląd narzędzi ECSR </a:t>
            </a:r>
            <a:endParaRPr sz="4800" dirty="0">
              <a:solidFill>
                <a:schemeClr val="dk1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513" name="Google Shape;513;p29"/>
          <p:cNvSpPr/>
          <p:nvPr/>
        </p:nvSpPr>
        <p:spPr bwMode="auto"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4" name="Google Shape;514;p29"/>
          <p:cNvSpPr/>
          <p:nvPr/>
        </p:nvSpPr>
        <p:spPr bwMode="auto">
          <a:xfrm rot="5400000">
            <a:off x="1412630" y="3399051"/>
            <a:ext cx="1219200" cy="1219197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5" name="Google Shape;515;p29"/>
          <p:cNvSpPr/>
          <p:nvPr/>
        </p:nvSpPr>
        <p:spPr bwMode="auto">
          <a:xfrm>
            <a:off x="7446365" y="514350"/>
            <a:ext cx="1400232" cy="700708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6" name="Google Shape;516;p2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62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63" name="Google Shape;463;p28"/>
          <p:cNvCxnSpPr>
            <a:cxnSpLocks/>
          </p:cNvCxnSpPr>
          <p:nvPr/>
        </p:nvCxnSpPr>
        <p:spPr bwMode="auto">
          <a:xfrm>
            <a:off x="784094" y="2577761"/>
            <a:ext cx="1483650" cy="1124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6" name="Google Shape;476;p28"/>
          <p:cNvSpPr/>
          <p:nvPr/>
        </p:nvSpPr>
        <p:spPr bwMode="auto">
          <a:xfrm>
            <a:off x="514350" y="247752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cxnSp>
        <p:nvCxnSpPr>
          <p:cNvPr id="477" name="Google Shape;477;p28"/>
          <p:cNvCxnSpPr>
            <a:cxnSpLocks/>
          </p:cNvCxnSpPr>
          <p:nvPr/>
        </p:nvCxnSpPr>
        <p:spPr bwMode="auto">
          <a:xfrm flipV="1">
            <a:off x="2928372" y="2571750"/>
            <a:ext cx="1487650" cy="6011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8" name="Google Shape;478;p28"/>
          <p:cNvCxnSpPr>
            <a:cxnSpLocks/>
          </p:cNvCxnSpPr>
          <p:nvPr/>
        </p:nvCxnSpPr>
        <p:spPr bwMode="auto">
          <a:xfrm>
            <a:off x="5072653" y="2577761"/>
            <a:ext cx="1299547" cy="562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9" name="Google Shape;479;p28"/>
          <p:cNvSpPr/>
          <p:nvPr/>
        </p:nvSpPr>
        <p:spPr bwMode="auto">
          <a:xfrm>
            <a:off x="2495863" y="246926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480" name="Google Shape;480;p28"/>
          <p:cNvSpPr/>
          <p:nvPr/>
        </p:nvSpPr>
        <p:spPr bwMode="auto">
          <a:xfrm>
            <a:off x="4619036" y="2469806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1" name="Google Shape;481;p28"/>
          <p:cNvSpPr/>
          <p:nvPr/>
        </p:nvSpPr>
        <p:spPr bwMode="auto">
          <a:xfrm>
            <a:off x="6563625" y="2475834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83" name="Google Shape;483;p2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63</a:t>
            </a:fld>
            <a:endParaRPr/>
          </a:p>
        </p:txBody>
      </p:sp>
      <p:sp>
        <p:nvSpPr>
          <p:cNvPr id="4" name="Google Shape;465;p28"/>
          <p:cNvSpPr txBox="1"/>
          <p:nvPr/>
        </p:nvSpPr>
        <p:spPr bwMode="auto">
          <a:xfrm>
            <a:off x="-426329" y="2986702"/>
            <a:ext cx="19795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800" b="1" dirty="0">
                <a:latin typeface="Barlow" panose="00000500000000000000" pitchFamily="2" charset="-18"/>
                <a:ea typeface="Barlow Medium"/>
                <a:cs typeface="Barlow Medium"/>
              </a:rPr>
              <a:t>LCA</a:t>
            </a:r>
          </a:p>
        </p:txBody>
      </p:sp>
      <p:cxnSp>
        <p:nvCxnSpPr>
          <p:cNvPr id="1128299329" name="Google Shape;478;p28"/>
          <p:cNvCxnSpPr>
            <a:cxnSpLocks/>
          </p:cNvCxnSpPr>
          <p:nvPr/>
        </p:nvCxnSpPr>
        <p:spPr bwMode="auto">
          <a:xfrm>
            <a:off x="6956200" y="2578323"/>
            <a:ext cx="1359530" cy="0"/>
          </a:xfrm>
          <a:prstGeom prst="straightConnector1">
            <a:avLst/>
          </a:prstGeom>
          <a:noFill/>
          <a:ln w="9525" cap="rnd" cmpd="sng">
            <a:solidFill>
              <a:schemeClr val="dk1">
                <a:alpha val="3882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481;p28">
            <a:extLst>
              <a:ext uri="{FF2B5EF4-FFF2-40B4-BE49-F238E27FC236}">
                <a16:creationId xmlns:a16="http://schemas.microsoft.com/office/drawing/2014/main" id="{61F43124-83AA-413E-8CB4-2B6AB298844F}"/>
              </a:ext>
            </a:extLst>
          </p:cNvPr>
          <p:cNvSpPr/>
          <p:nvPr/>
        </p:nvSpPr>
        <p:spPr bwMode="auto">
          <a:xfrm>
            <a:off x="8405725" y="2469261"/>
            <a:ext cx="204978" cy="204978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" name="Google Shape;465;p28">
            <a:extLst>
              <a:ext uri="{FF2B5EF4-FFF2-40B4-BE49-F238E27FC236}">
                <a16:creationId xmlns:a16="http://schemas.microsoft.com/office/drawing/2014/main" id="{1B581D75-6B55-4BE4-864E-8FE4B20BF303}"/>
              </a:ext>
            </a:extLst>
          </p:cNvPr>
          <p:cNvSpPr txBox="1"/>
          <p:nvPr/>
        </p:nvSpPr>
        <p:spPr bwMode="auto">
          <a:xfrm>
            <a:off x="1506103" y="2986701"/>
            <a:ext cx="19795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800" b="1" dirty="0">
                <a:latin typeface="Barlow" panose="00000500000000000000" pitchFamily="2" charset="-18"/>
                <a:ea typeface="Barlow Medium"/>
                <a:cs typeface="Barlow Medium"/>
              </a:rPr>
              <a:t>GRI</a:t>
            </a:r>
          </a:p>
        </p:txBody>
      </p:sp>
      <p:sp>
        <p:nvSpPr>
          <p:cNvPr id="21" name="Google Shape;465;p28">
            <a:extLst>
              <a:ext uri="{FF2B5EF4-FFF2-40B4-BE49-F238E27FC236}">
                <a16:creationId xmlns:a16="http://schemas.microsoft.com/office/drawing/2014/main" id="{3B6D3F3B-B55D-4ABB-B6FF-5632BF70E2E8}"/>
              </a:ext>
            </a:extLst>
          </p:cNvPr>
          <p:cNvSpPr txBox="1"/>
          <p:nvPr/>
        </p:nvSpPr>
        <p:spPr bwMode="auto">
          <a:xfrm>
            <a:off x="3672197" y="2986701"/>
            <a:ext cx="19795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800" b="1" dirty="0">
                <a:latin typeface="Barlow" panose="00000500000000000000" pitchFamily="2" charset="-18"/>
                <a:ea typeface="Barlow Medium"/>
                <a:cs typeface="Barlow Medium"/>
              </a:rPr>
              <a:t>SROI</a:t>
            </a:r>
          </a:p>
        </p:txBody>
      </p:sp>
      <p:sp>
        <p:nvSpPr>
          <p:cNvPr id="22" name="Google Shape;465;p28">
            <a:extLst>
              <a:ext uri="{FF2B5EF4-FFF2-40B4-BE49-F238E27FC236}">
                <a16:creationId xmlns:a16="http://schemas.microsoft.com/office/drawing/2014/main" id="{EBA27E2A-D07B-4D8B-8D67-20C93798A21F}"/>
              </a:ext>
            </a:extLst>
          </p:cNvPr>
          <p:cNvSpPr txBox="1"/>
          <p:nvPr/>
        </p:nvSpPr>
        <p:spPr bwMode="auto">
          <a:xfrm>
            <a:off x="5573865" y="3089190"/>
            <a:ext cx="197951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800" b="1" dirty="0">
                <a:latin typeface="Barlow" panose="00000500000000000000" pitchFamily="2" charset="-18"/>
                <a:ea typeface="Barlow Medium"/>
                <a:cs typeface="Barlow Medium"/>
              </a:rPr>
              <a:t>ZIELONA ENERGIA</a:t>
            </a:r>
          </a:p>
        </p:txBody>
      </p:sp>
      <p:sp>
        <p:nvSpPr>
          <p:cNvPr id="23" name="Google Shape;465;p28">
            <a:extLst>
              <a:ext uri="{FF2B5EF4-FFF2-40B4-BE49-F238E27FC236}">
                <a16:creationId xmlns:a16="http://schemas.microsoft.com/office/drawing/2014/main" id="{9CAC12F8-1E07-40F5-BE01-D8FCFDB1183A}"/>
              </a:ext>
            </a:extLst>
          </p:cNvPr>
          <p:cNvSpPr txBox="1"/>
          <p:nvPr/>
        </p:nvSpPr>
        <p:spPr bwMode="auto">
          <a:xfrm>
            <a:off x="7325970" y="3217534"/>
            <a:ext cx="197951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800" b="1" dirty="0">
                <a:latin typeface="Barlow" panose="00000500000000000000" pitchFamily="2" charset="-18"/>
                <a:ea typeface="Barlow Medium"/>
                <a:cs typeface="Barlow Medium"/>
              </a:rPr>
              <a:t>RECYKLING</a:t>
            </a:r>
          </a:p>
        </p:txBody>
      </p:sp>
    </p:spTree>
    <p:extLst>
      <p:ext uri="{BB962C8B-B14F-4D97-AF65-F5344CB8AC3E}">
        <p14:creationId xmlns:p14="http://schemas.microsoft.com/office/powerpoint/2010/main" val="3859080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55888CD-4138-42CB-9E9B-63D3C3193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64</a:t>
            </a:fld>
            <a:endParaRPr lang="en"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9136A9E6-51F5-4852-B858-FD7ADC32F95F}"/>
              </a:ext>
            </a:extLst>
          </p:cNvPr>
          <p:cNvSpPr/>
          <p:nvPr/>
        </p:nvSpPr>
        <p:spPr bwMode="auto">
          <a:xfrm rot="10799989">
            <a:off x="4355986" y="-623850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FAAC4E7-2513-45B6-ABE5-8DA91391C1D8}"/>
              </a:ext>
            </a:extLst>
          </p:cNvPr>
          <p:cNvSpPr txBox="1"/>
          <p:nvPr/>
        </p:nvSpPr>
        <p:spPr>
          <a:xfrm>
            <a:off x="4788024" y="843558"/>
            <a:ext cx="4248472" cy="3773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pl-PL" sz="11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Wdrażanie LCA pozwala na:</a:t>
            </a:r>
            <a:endParaRPr lang="pl-PL" sz="1100" b="1" dirty="0">
              <a:latin typeface="Barlow" panose="00000500000000000000" pitchFamily="2" charset="-18"/>
            </a:endParaRPr>
          </a:p>
          <a:p>
            <a:pPr marL="228600" indent="-228600"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minimalizację kosztów produkcji poprzez wykorzystanie surowców i energii w sposób bardziej efektywny,</a:t>
            </a:r>
            <a:endParaRPr lang="pl-PL" sz="1100" dirty="0">
              <a:latin typeface="Barlow" panose="00000500000000000000" pitchFamily="2" charset="-18"/>
            </a:endParaRPr>
          </a:p>
          <a:p>
            <a:pPr marL="228600" indent="-228600"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poprawę wizerunku firmy poprzez aktywne działania na rzecz środowiska naturalnego,</a:t>
            </a:r>
            <a:endParaRPr lang="pl-PL" sz="1100" dirty="0">
              <a:latin typeface="Barlow" panose="00000500000000000000" pitchFamily="2" charset="-18"/>
            </a:endParaRPr>
          </a:p>
          <a:p>
            <a:pPr marL="228600" indent="-228600"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zwiększenie konkurencyjności firmy poprzez dostosowanie się do wymagań rynku związanych z ochroną środowiska naturalnego,</a:t>
            </a:r>
            <a:endParaRPr lang="pl-PL" sz="1100" dirty="0">
              <a:latin typeface="Barlow" panose="00000500000000000000" pitchFamily="2" charset="-18"/>
            </a:endParaRPr>
          </a:p>
          <a:p>
            <a:pPr marL="228600" indent="-228600"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minimalizację wpływu działalności przedsiębiorstwa na środowisko naturalne, co przyczynia się do zrównoważonego rozwoju i ochrony przyrody.</a:t>
            </a:r>
            <a:endParaRPr lang="pl-PL" sz="1100" dirty="0">
              <a:effectLst/>
              <a:latin typeface="Barlow" panose="00000500000000000000" pitchFamily="2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103E71-D57F-43F2-876B-76BD03D7A049}"/>
              </a:ext>
            </a:extLst>
          </p:cNvPr>
          <p:cNvSpPr txBox="1"/>
          <p:nvPr/>
        </p:nvSpPr>
        <p:spPr>
          <a:xfrm>
            <a:off x="611560" y="2211710"/>
            <a:ext cx="33123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Barlow" panose="00000500000000000000" pitchFamily="2" charset="-18"/>
              </a:rPr>
              <a:t>LCA - </a:t>
            </a:r>
            <a:r>
              <a:rPr lang="pl-PL" sz="2400" b="1" dirty="0">
                <a:solidFill>
                  <a:schemeClr val="accent2"/>
                </a:solidFill>
                <a:effectLst/>
                <a:latin typeface="Barlow" panose="00000500000000000000" pitchFamily="2" charset="-18"/>
              </a:rPr>
              <a:t>Life </a:t>
            </a:r>
            <a:r>
              <a:rPr lang="pl-PL" sz="2400" b="1" dirty="0" err="1">
                <a:solidFill>
                  <a:schemeClr val="accent2"/>
                </a:solidFill>
                <a:effectLst/>
                <a:latin typeface="Barlow" panose="00000500000000000000" pitchFamily="2" charset="-18"/>
              </a:rPr>
              <a:t>Cycle</a:t>
            </a:r>
            <a:r>
              <a:rPr lang="pl-PL" sz="2400" b="1" dirty="0">
                <a:solidFill>
                  <a:schemeClr val="accent2"/>
                </a:solidFill>
                <a:effectLst/>
                <a:latin typeface="Barlow" panose="00000500000000000000" pitchFamily="2" charset="-18"/>
              </a:rPr>
              <a:t> </a:t>
            </a:r>
            <a:r>
              <a:rPr lang="pl-PL" sz="2400" b="1" dirty="0" err="1">
                <a:solidFill>
                  <a:schemeClr val="accent2"/>
                </a:solidFill>
                <a:effectLst/>
                <a:latin typeface="Barlow" panose="00000500000000000000" pitchFamily="2" charset="-18"/>
              </a:rPr>
              <a:t>Assessment</a:t>
            </a:r>
            <a:endParaRPr lang="pl-PL" sz="2400" b="1" dirty="0">
              <a:solidFill>
                <a:schemeClr val="accent2"/>
              </a:solidFill>
              <a:latin typeface="Barlow" panose="00000500000000000000" pitchFamily="2" charset="-18"/>
            </a:endParaRPr>
          </a:p>
          <a:p>
            <a:pPr algn="ctr"/>
            <a:endParaRPr lang="pl-PL" sz="3600" b="1" dirty="0">
              <a:solidFill>
                <a:schemeClr val="accent1">
                  <a:lumMod val="75000"/>
                </a:schemeClr>
              </a:solidFill>
              <a:latin typeface="Barlow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375961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55888CD-4138-42CB-9E9B-63D3C3193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65</a:t>
            </a:fld>
            <a:endParaRPr lang="en"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9136A9E6-51F5-4852-B858-FD7ADC32F95F}"/>
              </a:ext>
            </a:extLst>
          </p:cNvPr>
          <p:cNvSpPr/>
          <p:nvPr/>
        </p:nvSpPr>
        <p:spPr bwMode="auto">
          <a:xfrm>
            <a:off x="-1603175" y="-465308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FAAC4E7-2513-45B6-ABE5-8DA91391C1D8}"/>
              </a:ext>
            </a:extLst>
          </p:cNvPr>
          <p:cNvSpPr txBox="1"/>
          <p:nvPr/>
        </p:nvSpPr>
        <p:spPr>
          <a:xfrm>
            <a:off x="209342" y="1224430"/>
            <a:ext cx="4248472" cy="3011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pl-PL" sz="1100" b="1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Przy pomocy GRI przedsiębiorstwa mogą:</a:t>
            </a:r>
            <a:endParaRPr lang="pl-PL" sz="1100" b="1" dirty="0">
              <a:effectLst/>
              <a:latin typeface="Barlow" panose="00000500000000000000" pitchFamily="2" charset="-18"/>
            </a:endParaRPr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dokładnie określić i monitorować kluczowe kwestie dotyczące CSR,</a:t>
            </a:r>
            <a:endParaRPr lang="pl-PL" sz="1100" dirty="0">
              <a:effectLst/>
              <a:latin typeface="Barlow" panose="00000500000000000000" pitchFamily="2" charset="-18"/>
            </a:endParaRPr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ulepszać polityki, strategie i praktyki z zakresu CSR,</a:t>
            </a:r>
            <a:endParaRPr lang="pl-PL" sz="1100" dirty="0">
              <a:effectLst/>
              <a:latin typeface="Barlow" panose="00000500000000000000" pitchFamily="2" charset="-18"/>
            </a:endParaRPr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skutecznie raportować o swoich działaniach i wpływie na społeczeństwo i środowisko naturalne,</a:t>
            </a:r>
            <a:endParaRPr lang="pl-PL" sz="1100" dirty="0">
              <a:effectLst/>
              <a:latin typeface="Barlow" panose="00000500000000000000" pitchFamily="2" charset="-18"/>
            </a:endParaRPr>
          </a:p>
          <a:p>
            <a:pPr marL="450215" indent="-228600"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rozwijać społeczne zaangażowanie w celu stworzenia bardziej zrównoważonej przyszłości</a:t>
            </a:r>
            <a:endParaRPr lang="pl-PL" sz="1100" dirty="0">
              <a:effectLst/>
              <a:latin typeface="Barlow" panose="00000500000000000000" pitchFamily="2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103E71-D57F-43F2-876B-76BD03D7A049}"/>
              </a:ext>
            </a:extLst>
          </p:cNvPr>
          <p:cNvSpPr txBox="1"/>
          <p:nvPr/>
        </p:nvSpPr>
        <p:spPr>
          <a:xfrm>
            <a:off x="5338058" y="2211710"/>
            <a:ext cx="33123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Barlow" panose="00000500000000000000" pitchFamily="2" charset="-18"/>
              </a:rPr>
              <a:t>GRI - </a:t>
            </a:r>
            <a:r>
              <a:rPr lang="pl-PL" sz="2400" b="1" dirty="0">
                <a:solidFill>
                  <a:schemeClr val="accent2"/>
                </a:solidFill>
                <a:latin typeface="Barlow" panose="00000500000000000000" pitchFamily="2" charset="-18"/>
              </a:rPr>
              <a:t>Global</a:t>
            </a:r>
            <a:r>
              <a:rPr lang="pl-PL" sz="2400" b="1" dirty="0">
                <a:solidFill>
                  <a:schemeClr val="accent2"/>
                </a:solidFill>
                <a:effectLst/>
                <a:latin typeface="Barlow" panose="00000500000000000000" pitchFamily="2" charset="-18"/>
              </a:rPr>
              <a:t> Reporting </a:t>
            </a:r>
            <a:r>
              <a:rPr lang="pl-PL" sz="2400" b="1" dirty="0" err="1">
                <a:solidFill>
                  <a:schemeClr val="accent2"/>
                </a:solidFill>
                <a:effectLst/>
                <a:latin typeface="Barlow" panose="00000500000000000000" pitchFamily="2" charset="-18"/>
              </a:rPr>
              <a:t>Initiative</a:t>
            </a:r>
            <a:endParaRPr lang="pl-PL" sz="2400" b="1" dirty="0">
              <a:solidFill>
                <a:schemeClr val="accent2"/>
              </a:solidFill>
              <a:latin typeface="Barlow" panose="00000500000000000000" pitchFamily="2" charset="-18"/>
            </a:endParaRPr>
          </a:p>
          <a:p>
            <a:pPr algn="ctr"/>
            <a:endParaRPr lang="pl-PL" sz="3600" b="1" dirty="0">
              <a:solidFill>
                <a:schemeClr val="accent1">
                  <a:lumMod val="75000"/>
                </a:schemeClr>
              </a:solidFill>
              <a:latin typeface="Barlow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99306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55888CD-4138-42CB-9E9B-63D3C3193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66</a:t>
            </a:fld>
            <a:endParaRPr lang="en"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9136A9E6-51F5-4852-B858-FD7ADC32F95F}"/>
              </a:ext>
            </a:extLst>
          </p:cNvPr>
          <p:cNvSpPr/>
          <p:nvPr/>
        </p:nvSpPr>
        <p:spPr bwMode="auto">
          <a:xfrm rot="10799989">
            <a:off x="4355986" y="-623850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FAAC4E7-2513-45B6-ABE5-8DA91391C1D8}"/>
              </a:ext>
            </a:extLst>
          </p:cNvPr>
          <p:cNvSpPr txBox="1"/>
          <p:nvPr/>
        </p:nvSpPr>
        <p:spPr>
          <a:xfrm>
            <a:off x="5062374" y="1489795"/>
            <a:ext cx="3588051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pl-PL" sz="12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Metoda SROI polega na określeniu, jaką wartość społeczną generuje dana inwestycja lub projekt, w stosunku do nakładów finansowych.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pl-PL" sz="12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SROI umożliwia przedsiębiorstwom i organizacjom ocenę ich działań w zakresie </a:t>
            </a:r>
            <a:r>
              <a:rPr lang="pl-PL" sz="1200" dirty="0">
                <a:latin typeface="Barlow" panose="00000500000000000000" pitchFamily="2" charset="-18"/>
              </a:rPr>
              <a:t>Ekologicznej Społecznej Odpowiedzialności Biznesu (ECSR) </a:t>
            </a:r>
            <a:r>
              <a:rPr lang="pl-PL" sz="12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i wybieranie takich projektów i działań, które przyniosą największą wartość pro ekologiczną. </a:t>
            </a:r>
            <a:endParaRPr lang="pl-PL" sz="1200" dirty="0">
              <a:effectLst/>
              <a:latin typeface="Barlow" panose="00000500000000000000" pitchFamily="2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103E71-D57F-43F2-876B-76BD03D7A049}"/>
              </a:ext>
            </a:extLst>
          </p:cNvPr>
          <p:cNvSpPr txBox="1"/>
          <p:nvPr/>
        </p:nvSpPr>
        <p:spPr>
          <a:xfrm>
            <a:off x="611560" y="2211710"/>
            <a:ext cx="33123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Barlow" panose="00000500000000000000" pitchFamily="2" charset="-18"/>
              </a:rPr>
              <a:t>SROI – </a:t>
            </a:r>
            <a:r>
              <a:rPr lang="pl-PL" sz="2400" b="1" dirty="0" err="1">
                <a:solidFill>
                  <a:schemeClr val="accent2"/>
                </a:solidFill>
                <a:latin typeface="Barlow" panose="00000500000000000000" pitchFamily="2" charset="-18"/>
              </a:rPr>
              <a:t>Social</a:t>
            </a:r>
            <a:r>
              <a:rPr lang="pl-PL" sz="2400" b="1" dirty="0">
                <a:solidFill>
                  <a:schemeClr val="accent2"/>
                </a:solidFill>
                <a:latin typeface="Barlow" panose="00000500000000000000" pitchFamily="2" charset="-18"/>
              </a:rPr>
              <a:t> Return On Investment</a:t>
            </a:r>
          </a:p>
          <a:p>
            <a:pPr algn="ctr"/>
            <a:endParaRPr lang="pl-PL" sz="3600" b="1" dirty="0">
              <a:solidFill>
                <a:schemeClr val="accent1">
                  <a:lumMod val="75000"/>
                </a:schemeClr>
              </a:solidFill>
              <a:latin typeface="Barlow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305221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55888CD-4138-42CB-9E9B-63D3C3193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67</a:t>
            </a:fld>
            <a:endParaRPr lang="en"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9136A9E6-51F5-4852-B858-FD7ADC32F95F}"/>
              </a:ext>
            </a:extLst>
          </p:cNvPr>
          <p:cNvSpPr/>
          <p:nvPr/>
        </p:nvSpPr>
        <p:spPr bwMode="auto">
          <a:xfrm>
            <a:off x="-1603175" y="-465308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FAAC4E7-2513-45B6-ABE5-8DA91391C1D8}"/>
              </a:ext>
            </a:extLst>
          </p:cNvPr>
          <p:cNvSpPr txBox="1"/>
          <p:nvPr/>
        </p:nvSpPr>
        <p:spPr>
          <a:xfrm>
            <a:off x="221532" y="1061363"/>
            <a:ext cx="4248472" cy="3796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Wprowadzenie zielonej energii w działalność biznesową może przynieść wiele korzyści:</a:t>
            </a:r>
            <a:endParaRPr lang="pl-PL" sz="1100" dirty="0">
              <a:effectLst/>
              <a:latin typeface="Barlow" panose="00000500000000000000" pitchFamily="2" charset="-18"/>
            </a:endParaRPr>
          </a:p>
          <a:p>
            <a:pPr marL="449999" indent="-22860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przedsiębiorstwa mogą zmniejszyć swoje uzależnienie od paliw kopalnych i związane z nimi koszty.</a:t>
            </a:r>
            <a:endParaRPr lang="pl-PL" sz="1100" dirty="0">
              <a:effectLst/>
              <a:latin typeface="Barlow" panose="00000500000000000000" pitchFamily="2" charset="-18"/>
            </a:endParaRPr>
          </a:p>
          <a:p>
            <a:pPr marL="449999" indent="-22860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stosowanie zielonej energii przyczynia się do zmniejszenia emisji gazów cieplarnianych i redukcji wpływu na środowisko naturalne, co przyczynia się do lepszego wizerunku firmy. </a:t>
            </a:r>
            <a:endParaRPr lang="pl-PL" sz="1100" dirty="0">
              <a:effectLst/>
              <a:latin typeface="Barlow" panose="00000500000000000000" pitchFamily="2" charset="-18"/>
            </a:endParaRPr>
          </a:p>
          <a:p>
            <a:pPr marL="449999" indent="-22860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stosowanie zielonej energii może pomóc firmom w spełnieniu wymogów dotyczących zrównoważonego rozwoju i redukcji emisji, narzuconych przez rządy i organizacje międzynarodowe.</a:t>
            </a:r>
            <a:endParaRPr lang="pl-PL" sz="1100" dirty="0">
              <a:effectLst/>
              <a:latin typeface="Barlow" panose="00000500000000000000" pitchFamily="2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103E71-D57F-43F2-876B-76BD03D7A049}"/>
              </a:ext>
            </a:extLst>
          </p:cNvPr>
          <p:cNvSpPr txBox="1"/>
          <p:nvPr/>
        </p:nvSpPr>
        <p:spPr>
          <a:xfrm>
            <a:off x="5338058" y="2499742"/>
            <a:ext cx="3312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Barlow" panose="00000500000000000000" pitchFamily="2" charset="-18"/>
              </a:rPr>
              <a:t>Zielona Energia</a:t>
            </a:r>
          </a:p>
        </p:txBody>
      </p:sp>
    </p:spTree>
    <p:extLst>
      <p:ext uri="{BB962C8B-B14F-4D97-AF65-F5344CB8AC3E}">
        <p14:creationId xmlns:p14="http://schemas.microsoft.com/office/powerpoint/2010/main" val="42221701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55888CD-4138-42CB-9E9B-63D3C3193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68</a:t>
            </a:fld>
            <a:endParaRPr lang="en"/>
          </a:p>
        </p:txBody>
      </p:sp>
      <p:sp>
        <p:nvSpPr>
          <p:cNvPr id="4" name="Google Shape;602;p32">
            <a:extLst>
              <a:ext uri="{FF2B5EF4-FFF2-40B4-BE49-F238E27FC236}">
                <a16:creationId xmlns:a16="http://schemas.microsoft.com/office/drawing/2014/main" id="{9136A9E6-51F5-4852-B858-FD7ADC32F95F}"/>
              </a:ext>
            </a:extLst>
          </p:cNvPr>
          <p:cNvSpPr/>
          <p:nvPr/>
        </p:nvSpPr>
        <p:spPr bwMode="auto">
          <a:xfrm rot="10799989">
            <a:off x="4355986" y="-623850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FAAC4E7-2513-45B6-ABE5-8DA91391C1D8}"/>
              </a:ext>
            </a:extLst>
          </p:cNvPr>
          <p:cNvSpPr txBox="1"/>
          <p:nvPr/>
        </p:nvSpPr>
        <p:spPr>
          <a:xfrm>
            <a:off x="4950653" y="1451236"/>
            <a:ext cx="3974122" cy="2596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pl-PL" sz="11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Wdrożenie koncepcji recyklingu w CSR może wymagać inwestycji finansowych i zmiany infrastruktury przedsiębiorstw. Jednakże, korzyści, jakie płyną                                      z zastosowania recyklingu, przekładają się na oszczędności finansowe, pozytywny wpływ na środowisko naturalne                            i wizerunek firmy. Dlatego coraz więcej firm wprowadza recykling w swoją strategię CSR, aby spełniać wymogi zrównoważonego rozwoju i redukcji odpadów, a jednocześnie przyczynić się do ochrony środowiska i zapewnienia długofalowej stabilności biznesowej.</a:t>
            </a:r>
            <a:endParaRPr lang="pl-PL" sz="1100" dirty="0">
              <a:effectLst/>
              <a:latin typeface="Barlow" panose="00000500000000000000" pitchFamily="2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103E71-D57F-43F2-876B-76BD03D7A049}"/>
              </a:ext>
            </a:extLst>
          </p:cNvPr>
          <p:cNvSpPr txBox="1"/>
          <p:nvPr/>
        </p:nvSpPr>
        <p:spPr>
          <a:xfrm>
            <a:off x="603020" y="2427734"/>
            <a:ext cx="33123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Barlow" panose="00000500000000000000" pitchFamily="2" charset="-18"/>
              </a:rPr>
              <a:t>Recycling</a:t>
            </a:r>
            <a:endParaRPr lang="pl-PL" sz="2400" b="1" dirty="0">
              <a:solidFill>
                <a:schemeClr val="accent2"/>
              </a:solidFill>
              <a:latin typeface="Barlow" panose="00000500000000000000" pitchFamily="2" charset="-18"/>
            </a:endParaRPr>
          </a:p>
          <a:p>
            <a:pPr algn="ctr"/>
            <a:endParaRPr lang="pl-PL" sz="3600" b="1" dirty="0">
              <a:solidFill>
                <a:schemeClr val="accent1">
                  <a:lumMod val="75000"/>
                </a:schemeClr>
              </a:solidFill>
              <a:latin typeface="Barlow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668511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F038CF-F919-40DA-90FE-2D39E82E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73" y="2212800"/>
            <a:ext cx="8673254" cy="717900"/>
          </a:xfrm>
        </p:spPr>
        <p:txBody>
          <a:bodyPr/>
          <a:lstStyle/>
          <a:p>
            <a:pPr algn="ctr"/>
            <a:r>
              <a:rPr lang="pl-PL" dirty="0"/>
              <a:t>DYSKUSJA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696644-70BD-4827-9A8A-9BCC07A139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 smtClean="0"/>
              <a:t>69</a:t>
            </a:fld>
            <a:endParaRPr lang="en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4FBEC627-DBF0-41AF-996D-FBAB8BF81226}"/>
              </a:ext>
            </a:extLst>
          </p:cNvPr>
          <p:cNvCxnSpPr>
            <a:cxnSpLocks/>
          </p:cNvCxnSpPr>
          <p:nvPr/>
        </p:nvCxnSpPr>
        <p:spPr>
          <a:xfrm flipH="1" flipV="1">
            <a:off x="2497848" y="2252568"/>
            <a:ext cx="633992" cy="103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2DDF5DE-627F-4DF8-840B-A75AA01BA853}"/>
              </a:ext>
            </a:extLst>
          </p:cNvPr>
          <p:cNvSpPr txBox="1"/>
          <p:nvPr/>
        </p:nvSpPr>
        <p:spPr>
          <a:xfrm>
            <a:off x="0" y="1590590"/>
            <a:ext cx="2722498" cy="134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>
                <a:effectLst/>
                <a:latin typeface="Barlow" panose="00000500000000000000" pitchFamily="2" charset="-18"/>
              </a:rPr>
              <a:t> </a:t>
            </a:r>
            <a:r>
              <a:rPr lang="pl-PL" dirty="0">
                <a:latin typeface="Barlow" panose="00000500000000000000" pitchFamily="2" charset="-18"/>
              </a:rPr>
              <a:t>Czy kierowanie się przedstawionymi metodami może zwiększyć pozytywny wpływ na środowisko?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3D7E426-7D47-4963-95B4-4D8B3729D4B9}"/>
              </a:ext>
            </a:extLst>
          </p:cNvPr>
          <p:cNvSpPr txBox="1"/>
          <p:nvPr/>
        </p:nvSpPr>
        <p:spPr>
          <a:xfrm>
            <a:off x="5180606" y="3591540"/>
            <a:ext cx="3015621" cy="134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Czy któraś z metod stosowana jest w przedsiębiorstwach uczestników? Jeżeli tak – która i w jakim stopniu?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E073D87-A9E1-48B0-A13C-088409910528}"/>
              </a:ext>
            </a:extLst>
          </p:cNvPr>
          <p:cNvSpPr txBox="1"/>
          <p:nvPr/>
        </p:nvSpPr>
        <p:spPr>
          <a:xfrm>
            <a:off x="1806472" y="3861305"/>
            <a:ext cx="3010775" cy="101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161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4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Czy uczestnicy spotkali się z którąś z wyszczególnionych metod?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C17FCD7D-72D9-4118-92CB-E9710C581825}"/>
              </a:ext>
            </a:extLst>
          </p:cNvPr>
          <p:cNvCxnSpPr>
            <a:cxnSpLocks/>
          </p:cNvCxnSpPr>
          <p:nvPr/>
        </p:nvCxnSpPr>
        <p:spPr>
          <a:xfrm flipH="1">
            <a:off x="3435848" y="2836288"/>
            <a:ext cx="272056" cy="910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3B72AC6-6CB7-40CB-9C0F-464B3E65978D}"/>
              </a:ext>
            </a:extLst>
          </p:cNvPr>
          <p:cNvSpPr txBox="1"/>
          <p:nvPr/>
        </p:nvSpPr>
        <p:spPr>
          <a:xfrm>
            <a:off x="6060579" y="1495092"/>
            <a:ext cx="3083421" cy="101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dirty="0">
                <a:latin typeface="Barlow" panose="00000500000000000000" pitchFamily="2" charset="-18"/>
              </a:rPr>
              <a:t>Która z wyszczególnionych metod wydaje się uczestnikom najbardziej przydatna?</a:t>
            </a:r>
            <a:r>
              <a:rPr lang="pl-PL" sz="140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 </a:t>
            </a:r>
            <a:endParaRPr lang="pl-PL" dirty="0">
              <a:effectLst/>
              <a:latin typeface="Barlow" panose="00000500000000000000" pitchFamily="2" charset="-18"/>
            </a:endParaRP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C1C481D3-7974-445E-9E3D-B44304E6C990}"/>
              </a:ext>
            </a:extLst>
          </p:cNvPr>
          <p:cNvCxnSpPr>
            <a:cxnSpLocks/>
          </p:cNvCxnSpPr>
          <p:nvPr/>
        </p:nvCxnSpPr>
        <p:spPr>
          <a:xfrm>
            <a:off x="5445520" y="2774032"/>
            <a:ext cx="854672" cy="754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EF52F260-BEAE-4A3D-A140-7B079617B8F0}"/>
              </a:ext>
            </a:extLst>
          </p:cNvPr>
          <p:cNvCxnSpPr>
            <a:cxnSpLocks/>
          </p:cNvCxnSpPr>
          <p:nvPr/>
        </p:nvCxnSpPr>
        <p:spPr>
          <a:xfrm flipV="1">
            <a:off x="6012162" y="2252568"/>
            <a:ext cx="775939" cy="259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276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 bwMode="auto">
          <a:xfrm>
            <a:off x="513142" y="-90359"/>
            <a:ext cx="1908216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 bwMode="auto"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 bwMode="auto"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 bwMode="auto"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 bwMode="auto"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 bwMode="auto"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 bwMode="auto"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 bwMode="auto"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 bwMode="auto"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 bwMode="auto"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 bwMode="auto"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 bwMode="auto"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 bwMode="auto"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 bwMode="auto"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 bwMode="auto"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 bwMode="auto"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 bwMode="auto">
          <a:xfrm>
            <a:off x="2925960" y="752792"/>
            <a:ext cx="5998815" cy="307197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>
                <a:solidFill>
                  <a:srgbClr val="000000"/>
                </a:solidFill>
                <a:latin typeface="Arial"/>
              </a:rPr>
              <a:t>Ćwiczenie zapoznawcze dla uczestników</a:t>
            </a:r>
            <a:r>
              <a:rPr lang="pl-PL" sz="2400">
                <a:solidFill>
                  <a:srgbClr val="000000"/>
                </a:solidFill>
                <a:latin typeface="Arial"/>
              </a:rPr>
              <a:t>: </a:t>
            </a:r>
            <a:br>
              <a:rPr lang="pl-PL" sz="2400">
                <a:solidFill>
                  <a:srgbClr val="000000"/>
                </a:solidFill>
                <a:latin typeface="Arial"/>
              </a:rPr>
            </a:br>
            <a:br>
              <a:rPr lang="pl-PL" sz="2400">
                <a:solidFill>
                  <a:srgbClr val="000000"/>
                </a:solidFill>
                <a:latin typeface="Arial"/>
              </a:rPr>
            </a:br>
            <a:r>
              <a:rPr lang="pl-PL" sz="2400">
                <a:solidFill>
                  <a:schemeClr val="accent1">
                    <a:lumMod val="75000"/>
                  </a:schemeClr>
                </a:solidFill>
                <a:latin typeface="Arial"/>
              </a:rPr>
              <a:t>Kim jesteś, co tu robisz?</a:t>
            </a:r>
            <a:endParaRPr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65" name="Google Shape;165;p19"/>
          <p:cNvSpPr/>
          <p:nvPr/>
        </p:nvSpPr>
        <p:spPr bwMode="auto">
          <a:xfrm>
            <a:off x="1563185" y="3363592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" name="Google Shape;166;p19"/>
          <p:cNvSpPr/>
          <p:nvPr/>
        </p:nvSpPr>
        <p:spPr bwMode="auto"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5465098" name="Google Shape;602;p32"/>
          <p:cNvSpPr/>
          <p:nvPr/>
        </p:nvSpPr>
        <p:spPr bwMode="auto">
          <a:xfrm rot="10799989">
            <a:off x="4749094" y="-399974"/>
            <a:ext cx="6391199" cy="6391199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4" tIns="22849" rIns="45724" bIns="22849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35431840" name="Google Shape;614;p32"/>
          <p:cNvSpPr txBox="1">
            <a:spLocks noGrp="1"/>
          </p:cNvSpPr>
          <p:nvPr>
            <p:ph type="title"/>
          </p:nvPr>
        </p:nvSpPr>
        <p:spPr bwMode="auto">
          <a:xfrm>
            <a:off x="516600" y="1655399"/>
            <a:ext cx="3679200" cy="141149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5400">
                <a:solidFill>
                  <a:schemeClr val="bg1"/>
                </a:solidFill>
              </a:rPr>
              <a:t>Przerwa kawowa</a:t>
            </a:r>
            <a:endParaRPr lang="en-GB" sz="5400">
              <a:solidFill>
                <a:schemeClr val="bg1"/>
              </a:solidFill>
            </a:endParaRPr>
          </a:p>
        </p:txBody>
      </p:sp>
      <p:sp>
        <p:nvSpPr>
          <p:cNvPr id="1140784499" name="Google Shape;615;p32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EE187D6C-4F73-399F-2062-B9221C7F99A3}" type="slidenum">
              <a:rPr lang="en"/>
              <a:t>70</a:t>
            </a:fld>
            <a:endParaRPr/>
          </a:p>
        </p:txBody>
      </p:sp>
      <p:sp>
        <p:nvSpPr>
          <p:cNvPr id="262029769" name="Google Shape;616;p32"/>
          <p:cNvSpPr txBox="1">
            <a:spLocks noGrp="1"/>
          </p:cNvSpPr>
          <p:nvPr>
            <p:ph type="subTitle" idx="1"/>
          </p:nvPr>
        </p:nvSpPr>
        <p:spPr bwMode="auto">
          <a:xfrm>
            <a:off x="516600" y="3066899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799"/>
              </a:spcAft>
              <a:buNone/>
              <a:defRPr/>
            </a:pPr>
            <a:r>
              <a:rPr lang="pl-PL" sz="2800" dirty="0">
                <a:solidFill>
                  <a:schemeClr val="lt2"/>
                </a:solidFill>
              </a:rPr>
              <a:t>15 min </a:t>
            </a:r>
            <a:endParaRPr sz="2800" dirty="0">
              <a:solidFill>
                <a:schemeClr val="lt2"/>
              </a:solidFill>
            </a:endParaRPr>
          </a:p>
        </p:txBody>
      </p:sp>
      <p:pic>
        <p:nvPicPr>
          <p:cNvPr id="1868150415" name="Grafika 4" descr="Kawa z wypełnieniem pełnym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71974" y="684749"/>
            <a:ext cx="3352799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213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 bwMode="auto">
          <a:xfrm>
            <a:off x="513142" y="-90359"/>
            <a:ext cx="1908216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 bwMode="auto"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 bwMode="auto"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 bwMode="auto"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 bwMode="auto"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 bwMode="auto"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 bwMode="auto"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 bwMode="auto"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 bwMode="auto"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 bwMode="auto"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 bwMode="auto"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 bwMode="auto"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 bwMode="auto"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 bwMode="auto"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 bwMode="auto"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 bwMode="auto"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 bwMode="auto">
          <a:xfrm>
            <a:off x="2942031" y="2643070"/>
            <a:ext cx="5998815" cy="307197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sz="3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Praktyczne ćwiczenia </a:t>
            </a:r>
            <a:br>
              <a:rPr lang="pl-PL" sz="3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l-PL" sz="3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narzędzi CSR</a:t>
            </a:r>
            <a:br>
              <a:rPr lang="pl-PL" sz="3200" dirty="0">
                <a:effectLst/>
              </a:rPr>
            </a:br>
            <a:br>
              <a:rPr lang="pl-PL" sz="3200" dirty="0">
                <a:solidFill>
                  <a:srgbClr val="000000"/>
                </a:solidFill>
                <a:latin typeface="Barlow" panose="00000500000000000000" pitchFamily="2" charset="-18"/>
              </a:rPr>
            </a:br>
            <a:br>
              <a:rPr lang="pl-PL" sz="3200" dirty="0">
                <a:solidFill>
                  <a:srgbClr val="000000"/>
                </a:solidFill>
                <a:latin typeface="Barlow" panose="00000500000000000000" pitchFamily="2" charset="-18"/>
              </a:rPr>
            </a:br>
            <a:endParaRPr sz="3200" dirty="0">
              <a:solidFill>
                <a:schemeClr val="accent1">
                  <a:lumMod val="75000"/>
                </a:schemeClr>
              </a:solidFill>
              <a:latin typeface="Barlow" panose="00000500000000000000" pitchFamily="2" charset="-18"/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71</a:t>
            </a:fld>
            <a:endParaRPr/>
          </a:p>
        </p:txBody>
      </p:sp>
      <p:sp>
        <p:nvSpPr>
          <p:cNvPr id="165" name="Google Shape;165;p19"/>
          <p:cNvSpPr/>
          <p:nvPr/>
        </p:nvSpPr>
        <p:spPr bwMode="auto">
          <a:xfrm>
            <a:off x="1563185" y="3363592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" name="Google Shape;166;p19"/>
          <p:cNvSpPr/>
          <p:nvPr/>
        </p:nvSpPr>
        <p:spPr bwMode="auto"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1767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 bwMode="auto">
          <a:xfrm>
            <a:off x="6129125" y="0"/>
            <a:ext cx="3015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72</a:t>
            </a:fld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 bwMode="auto">
          <a:xfrm>
            <a:off x="514348" y="1352550"/>
            <a:ext cx="4695480" cy="243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800" dirty="0">
                <a:solidFill>
                  <a:schemeClr val="tx1"/>
                </a:solidFill>
                <a:latin typeface="Barlow"/>
              </a:rPr>
              <a:t>ĆWICZENIE</a:t>
            </a:r>
            <a:br>
              <a:rPr lang="pl-PL" sz="2800" dirty="0">
                <a:solidFill>
                  <a:schemeClr val="tx1"/>
                </a:solidFill>
                <a:latin typeface="Barlow"/>
              </a:rPr>
            </a:br>
            <a:br>
              <a:rPr lang="pl-PL" sz="2800" dirty="0">
                <a:latin typeface="Barlow"/>
              </a:rPr>
            </a:br>
            <a:r>
              <a:rPr lang="pl-PL" sz="2800" dirty="0">
                <a:solidFill>
                  <a:schemeClr val="accent2"/>
                </a:solidFill>
                <a:latin typeface="Barlow"/>
              </a:rPr>
              <a:t>Analiza cyklu życia produktów</a:t>
            </a:r>
            <a:br>
              <a:rPr lang="pl-PL" sz="2800" b="1" dirty="0">
                <a:solidFill>
                  <a:srgbClr val="558035"/>
                </a:solidFill>
                <a:latin typeface="Barlow"/>
              </a:rPr>
            </a:br>
            <a:endParaRPr lang="pl-PL" sz="2800" dirty="0">
              <a:latin typeface="Barlow"/>
            </a:endParaRPr>
          </a:p>
        </p:txBody>
      </p:sp>
      <p:pic>
        <p:nvPicPr>
          <p:cNvPr id="141" name="Google Shape;141;p18"/>
          <p:cNvPicPr/>
          <p:nvPr/>
        </p:nvPicPr>
        <p:blipFill>
          <a:blip r:embed="rId2">
            <a:alphaModFix/>
          </a:blip>
          <a:srcRect t="8409" b="8409"/>
          <a:stretch/>
        </p:blipFill>
        <p:spPr bwMode="auto">
          <a:xfrm>
            <a:off x="5331841" y="514350"/>
            <a:ext cx="3297811" cy="4114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9637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357514" name="Google Shape;43;p8"/>
          <p:cNvSpPr txBox="1">
            <a:spLocks noGrp="1"/>
          </p:cNvSpPr>
          <p:nvPr>
            <p:ph type="title"/>
          </p:nvPr>
        </p:nvSpPr>
        <p:spPr bwMode="auto">
          <a:xfrm>
            <a:off x="1432465" y="297872"/>
            <a:ext cx="6480000" cy="717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pPr algn="ctr">
              <a:defRPr/>
            </a:pPr>
            <a:r>
              <a:rPr sz="3000" dirty="0"/>
              <a:t>Karta </a:t>
            </a:r>
            <a:r>
              <a:rPr sz="3000" dirty="0" err="1"/>
              <a:t>pracy</a:t>
            </a:r>
            <a:r>
              <a:rPr sz="3000" dirty="0"/>
              <a:t> nr </a:t>
            </a:r>
            <a:r>
              <a:rPr lang="pl-PL" sz="3000" dirty="0"/>
              <a:t>9</a:t>
            </a:r>
            <a:br>
              <a:rPr lang="pl-PL" sz="3000" dirty="0"/>
            </a:br>
            <a:endParaRPr sz="3000" dirty="0"/>
          </a:p>
        </p:txBody>
      </p:sp>
      <p:sp>
        <p:nvSpPr>
          <p:cNvPr id="307621834" name="Google Shape;44;p8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49"/>
            <a:ext cx="548699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81277CFF-DA65-FC77-2146-543CF543C7DA}" type="slidenum">
              <a:rPr lang="en"/>
              <a:t>73</a:t>
            </a:fld>
            <a:endParaRPr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4FFAB2F-4704-4C0B-BF9B-B3B90CBD2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572" y="883519"/>
            <a:ext cx="5725785" cy="404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347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>
            <a:spLocks noGrp="1"/>
          </p:cNvSpPr>
          <p:nvPr>
            <p:ph type="title"/>
          </p:nvPr>
        </p:nvSpPr>
        <p:spPr bwMode="auto">
          <a:xfrm>
            <a:off x="1332000" y="2139702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defRPr/>
            </a:pPr>
            <a:r>
              <a:rPr lang="pl-PL" sz="2400" dirty="0">
                <a:solidFill>
                  <a:srgbClr val="000000"/>
                </a:solidFill>
                <a:latin typeface="Arial"/>
              </a:rPr>
              <a:t>Ćwiczenie – standardy GRI</a:t>
            </a:r>
            <a:br>
              <a:rPr lang="pl-PL" sz="2400" dirty="0"/>
            </a:br>
            <a:endParaRPr sz="2400" dirty="0"/>
          </a:p>
        </p:txBody>
      </p:sp>
      <p:sp>
        <p:nvSpPr>
          <p:cNvPr id="176" name="Google Shape;176;p20"/>
          <p:cNvSpPr/>
          <p:nvPr/>
        </p:nvSpPr>
        <p:spPr bwMode="auto">
          <a:xfrm>
            <a:off x="0" y="4695867"/>
            <a:ext cx="9144000" cy="65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839117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378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>
            <a:spLocks noGrp="1"/>
          </p:cNvSpPr>
          <p:nvPr>
            <p:ph type="sldNum" idx="12"/>
          </p:nvPr>
        </p:nvSpPr>
        <p:spPr bwMode="auto">
          <a:xfrm>
            <a:off x="8532425" y="4618200"/>
            <a:ext cx="611400" cy="52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75</a:t>
            </a:fld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ctrTitle"/>
          </p:nvPr>
        </p:nvSpPr>
        <p:spPr bwMode="auto">
          <a:xfrm>
            <a:off x="866775" y="2263175"/>
            <a:ext cx="741045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dirty="0"/>
              <a:t>Ewaluacja i podsumowanie</a:t>
            </a:r>
            <a:endParaRPr dirty="0"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1"/>
          </p:nvPr>
        </p:nvSpPr>
        <p:spPr bwMode="auto">
          <a:xfrm>
            <a:off x="1793400" y="3153454"/>
            <a:ext cx="5557200" cy="2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l-PL" sz="1800" b="1" dirty="0">
                <a:solidFill>
                  <a:schemeClr val="bg1"/>
                </a:solidFill>
                <a:latin typeface="Arial"/>
              </a:rPr>
              <a:t>Dzień 2</a:t>
            </a:r>
            <a:endParaRPr lang="pl-PL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177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 bwMode="auto">
          <a:xfrm>
            <a:off x="513142" y="-90359"/>
            <a:ext cx="1908216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 bwMode="auto"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 bwMode="auto"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 bwMode="auto"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 bwMode="auto"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 bwMode="auto"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 bwMode="auto"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 bwMode="auto"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 bwMode="auto"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 bwMode="auto"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 bwMode="auto"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 bwMode="auto"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 bwMode="auto"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 bwMode="auto"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 bwMode="auto"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 bwMode="auto"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 bwMode="auto">
          <a:xfrm>
            <a:off x="2953182" y="881863"/>
            <a:ext cx="5998815" cy="307197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solidFill>
                  <a:srgbClr val="000000"/>
                </a:solidFill>
                <a:latin typeface="Arial"/>
              </a:rPr>
              <a:t>Rundka ewaluacyjna </a:t>
            </a:r>
            <a:br>
              <a:rPr lang="pl-PL" sz="2400" dirty="0">
                <a:solidFill>
                  <a:srgbClr val="000000"/>
                </a:solidFill>
                <a:latin typeface="Arial"/>
              </a:rPr>
            </a:br>
            <a:br>
              <a:rPr lang="pl-PL" sz="2400" dirty="0">
                <a:solidFill>
                  <a:srgbClr val="000000"/>
                </a:solidFill>
                <a:latin typeface="Arial"/>
              </a:rPr>
            </a:br>
            <a:r>
              <a:rPr lang="pl-PL" sz="1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1. Każdy z uczestników wypowiada się na temat przeprowadzonego szkolenia.</a:t>
            </a:r>
            <a:br>
              <a:rPr lang="pl-PL" sz="1400" dirty="0">
                <a:solidFill>
                  <a:schemeClr val="accent1">
                    <a:lumMod val="75000"/>
                  </a:schemeClr>
                </a:solidFill>
                <a:latin typeface="Arial"/>
              </a:rPr>
            </a:br>
            <a:r>
              <a:rPr lang="pl-PL" sz="1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2. Wypełnianie ankiet ewaluacyjnych.</a:t>
            </a:r>
            <a:br>
              <a:rPr lang="pl-PL" sz="1400" dirty="0">
                <a:solidFill>
                  <a:schemeClr val="accent1">
                    <a:lumMod val="75000"/>
                  </a:schemeClr>
                </a:solidFill>
                <a:latin typeface="Arial"/>
              </a:rPr>
            </a:br>
            <a:r>
              <a:rPr lang="pl-PL" sz="1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3. Wypełnianie post testów.</a:t>
            </a:r>
            <a:endParaRPr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76</a:t>
            </a:fld>
            <a:endParaRPr/>
          </a:p>
        </p:txBody>
      </p:sp>
      <p:sp>
        <p:nvSpPr>
          <p:cNvPr id="165" name="Google Shape;165;p19"/>
          <p:cNvSpPr/>
          <p:nvPr/>
        </p:nvSpPr>
        <p:spPr bwMode="auto">
          <a:xfrm>
            <a:off x="1563185" y="3363592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" name="Google Shape;166;p19"/>
          <p:cNvSpPr/>
          <p:nvPr/>
        </p:nvSpPr>
        <p:spPr bwMode="auto"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53837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 bwMode="auto">
          <a:xfrm>
            <a:off x="513142" y="-90359"/>
            <a:ext cx="1908216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 bwMode="auto"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 bwMode="auto"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 bwMode="auto"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 bwMode="auto"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 bwMode="auto"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 bwMode="auto"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 bwMode="auto"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 bwMode="auto"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 bwMode="auto"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 bwMode="auto"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 bwMode="auto"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 bwMode="auto"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 bwMode="auto"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 bwMode="auto"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 bwMode="auto"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 bwMode="auto">
          <a:xfrm>
            <a:off x="2953182" y="881863"/>
            <a:ext cx="5998815" cy="307197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pl-PL" sz="2400" dirty="0"/>
              <a:t>Projekt został zrealizowany przy wsparciu finansowym Komisji Europejskiej.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Projekt lub publikacja odzwierciedlają jedynie stanowisko ich autora i Komisja Europejska nie ponosi odpowiedzialności za umieszczoną w nich zawartość merytoryczną</a:t>
            </a:r>
            <a:endParaRPr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77</a:t>
            </a:fld>
            <a:endParaRPr/>
          </a:p>
        </p:txBody>
      </p:sp>
      <p:sp>
        <p:nvSpPr>
          <p:cNvPr id="165" name="Google Shape;165;p19"/>
          <p:cNvSpPr/>
          <p:nvPr/>
        </p:nvSpPr>
        <p:spPr bwMode="auto">
          <a:xfrm>
            <a:off x="1563185" y="3363592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" name="Google Shape;166;p19"/>
          <p:cNvSpPr/>
          <p:nvPr/>
        </p:nvSpPr>
        <p:spPr bwMode="auto"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9733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88" name="Google Shape;488;p29"/>
          <p:cNvGrpSpPr/>
          <p:nvPr/>
        </p:nvGrpSpPr>
        <p:grpSpPr bwMode="auto">
          <a:xfrm>
            <a:off x="-768525" y="-48199"/>
            <a:ext cx="5225404" cy="5225404"/>
            <a:chOff x="-1537049" y="-96399"/>
            <a:chExt cx="10450808" cy="10450808"/>
          </a:xfrm>
        </p:grpSpPr>
        <p:sp>
          <p:nvSpPr>
            <p:cNvPr id="489" name="Google Shape;489;p29"/>
            <p:cNvSpPr/>
            <p:nvPr/>
          </p:nvSpPr>
          <p:spPr bwMode="auto">
            <a:xfrm>
              <a:off x="-1537049" y="-96399"/>
              <a:ext cx="10450808" cy="10450808"/>
            </a:xfrm>
            <a:custGeom>
              <a:avLst/>
              <a:gdLst/>
              <a:ahLst/>
              <a:cxnLst/>
              <a:rect l="l" t="t" r="r" b="b"/>
              <a:pathLst>
                <a:path w="10450808" h="10450808" extrusionOk="0">
                  <a:moveTo>
                    <a:pt x="10450808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808" y="0"/>
                  </a:lnTo>
                  <a:lnTo>
                    <a:pt x="10450808" y="10450808"/>
                  </a:lnTo>
                  <a:close/>
                  <a:moveTo>
                    <a:pt x="14495" y="10436313"/>
                  </a:moveTo>
                  <a:lnTo>
                    <a:pt x="10436313" y="10436313"/>
                  </a:lnTo>
                  <a:lnTo>
                    <a:pt x="10436313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0" name="Google Shape;490;p29"/>
            <p:cNvSpPr/>
            <p:nvPr/>
          </p:nvSpPr>
          <p:spPr bwMode="auto">
            <a:xfrm>
              <a:off x="-1529802" y="9391176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1" name="Google Shape;491;p29"/>
            <p:cNvSpPr/>
            <p:nvPr/>
          </p:nvSpPr>
          <p:spPr bwMode="auto">
            <a:xfrm>
              <a:off x="-1529802" y="844243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2" name="Google Shape;492;p29"/>
            <p:cNvSpPr/>
            <p:nvPr/>
          </p:nvSpPr>
          <p:spPr bwMode="auto">
            <a:xfrm>
              <a:off x="-1529802" y="7493603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3" name="Google Shape;493;p29"/>
            <p:cNvSpPr/>
            <p:nvPr/>
          </p:nvSpPr>
          <p:spPr bwMode="auto">
            <a:xfrm>
              <a:off x="-1529802" y="6544865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4" name="Google Shape;494;p29"/>
            <p:cNvSpPr/>
            <p:nvPr/>
          </p:nvSpPr>
          <p:spPr bwMode="auto">
            <a:xfrm>
              <a:off x="-1529802" y="559612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5" name="Google Shape;495;p29"/>
            <p:cNvSpPr/>
            <p:nvPr/>
          </p:nvSpPr>
          <p:spPr bwMode="auto">
            <a:xfrm>
              <a:off x="-1529802" y="464738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6" name="Google Shape;496;p29"/>
            <p:cNvSpPr/>
            <p:nvPr/>
          </p:nvSpPr>
          <p:spPr bwMode="auto">
            <a:xfrm>
              <a:off x="-1529802" y="3698650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7" name="Google Shape;497;p29"/>
            <p:cNvSpPr/>
            <p:nvPr/>
          </p:nvSpPr>
          <p:spPr bwMode="auto">
            <a:xfrm>
              <a:off x="-1529802" y="2749912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8" name="Google Shape;498;p29"/>
            <p:cNvSpPr/>
            <p:nvPr/>
          </p:nvSpPr>
          <p:spPr bwMode="auto">
            <a:xfrm>
              <a:off x="-1529802" y="180107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9" name="Google Shape;499;p29"/>
            <p:cNvSpPr/>
            <p:nvPr/>
          </p:nvSpPr>
          <p:spPr bwMode="auto">
            <a:xfrm>
              <a:off x="-1529802" y="852339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0" name="Google Shape;500;p29"/>
            <p:cNvSpPr/>
            <p:nvPr/>
          </p:nvSpPr>
          <p:spPr bwMode="auto">
            <a:xfrm>
              <a:off x="7950525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1" name="Google Shape;501;p29"/>
            <p:cNvSpPr/>
            <p:nvPr/>
          </p:nvSpPr>
          <p:spPr bwMode="auto">
            <a:xfrm>
              <a:off x="700178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2" name="Google Shape;502;p29"/>
            <p:cNvSpPr/>
            <p:nvPr/>
          </p:nvSpPr>
          <p:spPr bwMode="auto">
            <a:xfrm>
              <a:off x="6052952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3" name="Google Shape;503;p29"/>
            <p:cNvSpPr/>
            <p:nvPr/>
          </p:nvSpPr>
          <p:spPr bwMode="auto">
            <a:xfrm>
              <a:off x="5104214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4" name="Google Shape;504;p29"/>
            <p:cNvSpPr/>
            <p:nvPr/>
          </p:nvSpPr>
          <p:spPr bwMode="auto">
            <a:xfrm>
              <a:off x="415547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5" name="Google Shape;505;p29"/>
            <p:cNvSpPr/>
            <p:nvPr/>
          </p:nvSpPr>
          <p:spPr bwMode="auto">
            <a:xfrm>
              <a:off x="320673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6" name="Google Shape;506;p29"/>
            <p:cNvSpPr/>
            <p:nvPr/>
          </p:nvSpPr>
          <p:spPr bwMode="auto">
            <a:xfrm>
              <a:off x="2257999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7" name="Google Shape;507;p29"/>
            <p:cNvSpPr/>
            <p:nvPr/>
          </p:nvSpPr>
          <p:spPr bwMode="auto">
            <a:xfrm>
              <a:off x="130926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8" name="Google Shape;508;p29"/>
            <p:cNvSpPr/>
            <p:nvPr/>
          </p:nvSpPr>
          <p:spPr bwMode="auto">
            <a:xfrm>
              <a:off x="36042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9" name="Google Shape;509;p29"/>
            <p:cNvSpPr/>
            <p:nvPr/>
          </p:nvSpPr>
          <p:spPr bwMode="auto">
            <a:xfrm>
              <a:off x="-58831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510" name="Google Shape;510;p29"/>
          <p:cNvGrpSpPr/>
          <p:nvPr/>
        </p:nvGrpSpPr>
        <p:grpSpPr bwMode="auto">
          <a:xfrm>
            <a:off x="1136246" y="1913392"/>
            <a:ext cx="6310119" cy="1141102"/>
            <a:chOff x="-2362625" y="285750"/>
            <a:chExt cx="16826984" cy="3042936"/>
          </a:xfrm>
        </p:grpSpPr>
        <p:sp>
          <p:nvSpPr>
            <p:cNvPr id="511" name="Google Shape;511;p29"/>
            <p:cNvSpPr txBox="1"/>
            <p:nvPr/>
          </p:nvSpPr>
          <p:spPr bwMode="auto">
            <a:xfrm>
              <a:off x="-2362625" y="285750"/>
              <a:ext cx="16826984" cy="2462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pl-PL" sz="6000" b="1">
                  <a:solidFill>
                    <a:schemeClr val="dk1"/>
                  </a:solidFill>
                  <a:latin typeface="Barlow"/>
                  <a:ea typeface="Barlow"/>
                  <a:cs typeface="Barlow"/>
                </a:rPr>
                <a:t>Dziękuję za uwagę </a:t>
              </a:r>
              <a:endParaRPr sz="400">
                <a:solidFill>
                  <a:schemeClr val="dk1"/>
                </a:solidFill>
                <a:latin typeface="Barlow"/>
                <a:ea typeface="Barlow"/>
                <a:cs typeface="Barlow"/>
              </a:endParaRPr>
            </a:p>
          </p:txBody>
        </p:sp>
        <p:sp>
          <p:nvSpPr>
            <p:cNvPr id="512" name="Google Shape;512;p29"/>
            <p:cNvSpPr txBox="1"/>
            <p:nvPr/>
          </p:nvSpPr>
          <p:spPr bwMode="auto">
            <a:xfrm>
              <a:off x="-1" y="2926524"/>
              <a:ext cx="13598701" cy="402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700" dirty="0">
                <a:solidFill>
                  <a:schemeClr val="dk1"/>
                </a:solidFill>
                <a:latin typeface="Barlow"/>
                <a:ea typeface="Barlow"/>
                <a:cs typeface="Barlow"/>
              </a:endParaRPr>
            </a:p>
          </p:txBody>
        </p:sp>
      </p:grpSp>
      <p:sp>
        <p:nvSpPr>
          <p:cNvPr id="513" name="Google Shape;513;p29"/>
          <p:cNvSpPr/>
          <p:nvPr/>
        </p:nvSpPr>
        <p:spPr bwMode="auto"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4" name="Google Shape;514;p29"/>
          <p:cNvSpPr/>
          <p:nvPr/>
        </p:nvSpPr>
        <p:spPr bwMode="auto">
          <a:xfrm rot="5400000">
            <a:off x="1412630" y="3399051"/>
            <a:ext cx="1219200" cy="1219197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5" name="Google Shape;515;p29"/>
          <p:cNvSpPr/>
          <p:nvPr/>
        </p:nvSpPr>
        <p:spPr bwMode="auto">
          <a:xfrm>
            <a:off x="7446365" y="514350"/>
            <a:ext cx="1400232" cy="700708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6" name="Google Shape;516;p2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78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83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 bwMode="auto">
          <a:xfrm>
            <a:off x="6926467" y="-81904"/>
            <a:ext cx="1908216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 bwMode="auto"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 bwMode="auto"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 bwMode="auto"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 bwMode="auto"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 bwMode="auto"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 bwMode="auto"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 bwMode="auto"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 bwMode="auto"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 bwMode="auto"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 bwMode="auto"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 bwMode="auto"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 bwMode="auto"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 bwMode="auto"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 bwMode="auto"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 bwMode="auto"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 bwMode="auto">
          <a:xfrm>
            <a:off x="309316" y="866834"/>
            <a:ext cx="5998815" cy="307197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>
                <a:solidFill>
                  <a:srgbClr val="000000"/>
                </a:solidFill>
                <a:latin typeface="Barlow"/>
              </a:rPr>
              <a:t>Tworzenie zasad pracy podczas szkolenia</a:t>
            </a:r>
            <a:br>
              <a:rPr lang="pl-PL" sz="2800" b="1">
                <a:solidFill>
                  <a:srgbClr val="000000"/>
                </a:solidFill>
                <a:latin typeface="Barlow"/>
              </a:rPr>
            </a:br>
            <a:endParaRPr sz="2800">
              <a:solidFill>
                <a:schemeClr val="accent1">
                  <a:lumMod val="75000"/>
                </a:schemeClr>
              </a:solidFill>
              <a:latin typeface="Barlow"/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65" name="Google Shape;165;p19"/>
          <p:cNvSpPr/>
          <p:nvPr/>
        </p:nvSpPr>
        <p:spPr bwMode="auto">
          <a:xfrm>
            <a:off x="6140894" y="2963668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6" name="Google Shape;166;p19"/>
          <p:cNvSpPr/>
          <p:nvPr/>
        </p:nvSpPr>
        <p:spPr bwMode="auto">
          <a:xfrm rot="5400000">
            <a:off x="7242307" y="547293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2" name="Google Shape;602;p32"/>
          <p:cNvSpPr/>
          <p:nvPr/>
        </p:nvSpPr>
        <p:spPr bwMode="auto">
          <a:xfrm rot="10800000">
            <a:off x="4749095" y="-399975"/>
            <a:ext cx="6391200" cy="6391200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14" name="Google Shape;614;p32"/>
          <p:cNvSpPr txBox="1">
            <a:spLocks noGrp="1"/>
          </p:cNvSpPr>
          <p:nvPr>
            <p:ph type="title"/>
          </p:nvPr>
        </p:nvSpPr>
        <p:spPr bwMode="auto">
          <a:xfrm>
            <a:off x="516600" y="1655400"/>
            <a:ext cx="3679200" cy="141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5400">
                <a:solidFill>
                  <a:schemeClr val="bg1"/>
                </a:solidFill>
              </a:rPr>
              <a:t>Przerwa kawowa</a:t>
            </a:r>
            <a:endParaRPr lang="en-GB" sz="5400">
              <a:solidFill>
                <a:schemeClr val="bg1"/>
              </a:solidFill>
            </a:endParaRPr>
          </a:p>
        </p:txBody>
      </p:sp>
      <p:sp>
        <p:nvSpPr>
          <p:cNvPr id="615" name="Google Shape;615;p32"/>
          <p:cNvSpPr txBox="1">
            <a:spLocks noGrp="1"/>
          </p:cNvSpPr>
          <p:nvPr>
            <p:ph type="sldNum" idx="12"/>
          </p:nvPr>
        </p:nvSpPr>
        <p:spPr bwMode="auto"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616" name="Google Shape;616;p32"/>
          <p:cNvSpPr txBox="1">
            <a:spLocks noGrp="1"/>
          </p:cNvSpPr>
          <p:nvPr>
            <p:ph type="subTitle" idx="1"/>
          </p:nvPr>
        </p:nvSpPr>
        <p:spPr bwMode="auto">
          <a:xfrm>
            <a:off x="516600" y="3066900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pl-PL" sz="2800">
                <a:solidFill>
                  <a:schemeClr val="lt2"/>
                </a:solidFill>
              </a:rPr>
              <a:t>10 min </a:t>
            </a:r>
            <a:endParaRPr sz="2800">
              <a:solidFill>
                <a:schemeClr val="lt2"/>
              </a:solidFill>
            </a:endParaRPr>
          </a:p>
        </p:txBody>
      </p:sp>
      <p:pic>
        <p:nvPicPr>
          <p:cNvPr id="5" name="Grafika 4" descr="Kawa z wypełnieniem pełnym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71975" y="684750"/>
            <a:ext cx="3352800" cy="3352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usiness Geometric Template">
  <a:themeElements>
    <a:clrScheme name="Niestandardowy 1">
      <a:dk1>
        <a:srgbClr val="585857"/>
      </a:dk1>
      <a:lt1>
        <a:srgbClr val="FFFFFF"/>
      </a:lt1>
      <a:dk2>
        <a:srgbClr val="979797"/>
      </a:dk2>
      <a:lt2>
        <a:srgbClr val="F5F5EF"/>
      </a:lt2>
      <a:accent1>
        <a:srgbClr val="84BD00"/>
      </a:accent1>
      <a:accent2>
        <a:srgbClr val="71A400"/>
      </a:accent2>
      <a:accent3>
        <a:srgbClr val="517600"/>
      </a:accent3>
      <a:accent4>
        <a:srgbClr val="2B3E00"/>
      </a:accent4>
      <a:accent5>
        <a:srgbClr val="585857"/>
      </a:accent5>
      <a:accent6>
        <a:srgbClr val="979797"/>
      </a:accent6>
      <a:hlink>
        <a:srgbClr val="363739"/>
      </a:hlink>
      <a:folHlink>
        <a:srgbClr val="84BD0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1887</Words>
  <Application>Microsoft Office PowerPoint</Application>
  <DocSecurity>0</DocSecurity>
  <PresentationFormat>Pokaz na ekranie (16:9)</PresentationFormat>
  <Paragraphs>323</Paragraphs>
  <Slides>78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78</vt:i4>
      </vt:variant>
    </vt:vector>
  </HeadingPairs>
  <TitlesOfParts>
    <vt:vector size="84" baseType="lpstr">
      <vt:lpstr>Barlow</vt:lpstr>
      <vt:lpstr>Barlow Medium</vt:lpstr>
      <vt:lpstr>Arial</vt:lpstr>
      <vt:lpstr>Calibri</vt:lpstr>
      <vt:lpstr>Georgia</vt:lpstr>
      <vt:lpstr>Business Geometric Template</vt:lpstr>
      <vt:lpstr>Ekologiczna Społeczna Odpowiedzialność Biznesu</vt:lpstr>
      <vt:lpstr>Prezentacja programu PowerPoint</vt:lpstr>
      <vt:lpstr>Prezentacja programu PowerPoint</vt:lpstr>
      <vt:lpstr>Spis treści – szkolenie dzień 1</vt:lpstr>
      <vt:lpstr>Zapoznanie uczestników ze sobą i z trenerem </vt:lpstr>
      <vt:lpstr>1. Krótko o projekcie       2. Krótko o szkoleniu </vt:lpstr>
      <vt:lpstr>Ćwiczenie zapoznawcze dla uczestników:   Kim jesteś, co tu robisz?</vt:lpstr>
      <vt:lpstr>Tworzenie zasad pracy podczas szkolenia </vt:lpstr>
      <vt:lpstr>Przerwa kawowa</vt:lpstr>
      <vt:lpstr>Prezentacja programu PowerPoint</vt:lpstr>
      <vt:lpstr>Czym jest Społeczna Odpowiedzialność Biznesu?  </vt:lpstr>
      <vt:lpstr>Ekologiczna Społeczna Odpowiedzialność Biznesu</vt:lpstr>
      <vt:lpstr>Prezentacja programu PowerPoint</vt:lpstr>
      <vt:lpstr>ĆWICZENIE  Przykłady działań związanych z CSR </vt:lpstr>
      <vt:lpstr>Przebieg ćwiczenia</vt:lpstr>
      <vt:lpstr>Karta pracy nr 1</vt:lpstr>
      <vt:lpstr>Przerwa kawowa</vt:lpstr>
      <vt:lpstr>„Zaprojektuj działanie proekologiczne dla swojej firmy” </vt:lpstr>
      <vt:lpstr>Karta pracy nr 2 </vt:lpstr>
      <vt:lpstr>Przerwa obiadowa</vt:lpstr>
      <vt:lpstr>Prezentacja programu PowerPoint</vt:lpstr>
      <vt:lpstr>Wyszczególniamy wymiary CSR:</vt:lpstr>
      <vt:lpstr>Prezentacja programu PowerPoint</vt:lpstr>
      <vt:lpstr>DYSKUSJA</vt:lpstr>
      <vt:lpstr>Prezentacja programu PowerPoint</vt:lpstr>
      <vt:lpstr>Ćwiczenie: Aktywne słuchanie </vt:lpstr>
      <vt:lpstr>Przerwa kawowa</vt:lpstr>
      <vt:lpstr>Zagadnienia komunikacji  z klientem  </vt:lpstr>
      <vt:lpstr>Prezentacja programu PowerPoint</vt:lpstr>
      <vt:lpstr>Karta pracy nr 3  </vt:lpstr>
      <vt:lpstr>Karta pracy nr 4 </vt:lpstr>
      <vt:lpstr>Karta pracy nr 5 </vt:lpstr>
      <vt:lpstr>Karta pracy nr 6 </vt:lpstr>
      <vt:lpstr>Karta pracy nr 7 </vt:lpstr>
      <vt:lpstr>Prezentacja programu PowerPoint</vt:lpstr>
      <vt:lpstr>Podsumowanie i zakończenie </vt:lpstr>
      <vt:lpstr>Spis treści – szkolenie dzień 2</vt:lpstr>
      <vt:lpstr>Prezentacja programu PowerPoint</vt:lpstr>
      <vt:lpstr>DZIAŁANIA PROEKOLOGICZNE  Jakie podejmujemy? Po co podejmujemy? Jakie są ich korzyści / wady?</vt:lpstr>
      <vt:lpstr>Świadomość ekologiczna przejawia się poprzez:</vt:lpstr>
      <vt:lpstr>Cechy jakie predysponują nas do większej dbałości i zaangażowania w działania proekologiczne   </vt:lpstr>
      <vt:lpstr>Prezentacja programu PowerPoint</vt:lpstr>
      <vt:lpstr>Przerwa kawowa</vt:lpstr>
      <vt:lpstr>EKO - ZNAKOWANIE </vt:lpstr>
      <vt:lpstr>Czy znasz eko – oznakowania?</vt:lpstr>
      <vt:lpstr>DYSKUSJA</vt:lpstr>
      <vt:lpstr>Prezentacja programu PowerPoint</vt:lpstr>
      <vt:lpstr>Kształtowanie postawy pro ekologicznej poprzez: </vt:lpstr>
      <vt:lpstr>ĆWICZENIE  Korzyści stosowania społecznej odpowiedzialności biznesu w ekologii </vt:lpstr>
      <vt:lpstr>Przerwa kawowa</vt:lpstr>
      <vt:lpstr>Prezentacja programu PowerPoint</vt:lpstr>
      <vt:lpstr>MARKETING  EKOLOGICZNY </vt:lpstr>
      <vt:lpstr>Instrumenty marketingu ekologicznego  </vt:lpstr>
      <vt:lpstr>Prezentacja programu PowerPoint</vt:lpstr>
      <vt:lpstr>Przerwa obiadowa</vt:lpstr>
      <vt:lpstr>Wprowadzenie do zasady 5R   </vt:lpstr>
      <vt:lpstr>Refuse (odmawiaj) </vt:lpstr>
      <vt:lpstr>Reduce (unikaj, ogranicz) </vt:lpstr>
      <vt:lpstr>Reuse (użyj ponownie) </vt:lpstr>
      <vt:lpstr>Recycle (utylizuj, recyklinguj) </vt:lpstr>
      <vt:lpstr>Rot (kompostuj)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DYSKUSJA</vt:lpstr>
      <vt:lpstr>Przerwa kawowa</vt:lpstr>
      <vt:lpstr>Praktyczne ćwiczenia  narzędzi CSR   </vt:lpstr>
      <vt:lpstr>ĆWICZENIE  Analiza cyklu życia produktów </vt:lpstr>
      <vt:lpstr>Karta pracy nr 9 </vt:lpstr>
      <vt:lpstr>Ćwiczenie – standardy GRI </vt:lpstr>
      <vt:lpstr>Ewaluacja i podsumowanie</vt:lpstr>
      <vt:lpstr>Rundka ewaluacyjna   1. Każdy z uczestników wypowiada się na temat przeprowadzonego szkolenia. 2. Wypełnianie ankiet ewaluacyjnych. 3. Wypełnianie post testów.</vt:lpstr>
      <vt:lpstr>Projekt został zrealizowany przy wsparciu finansowym Komisji Europejskiej.  Projekt lub publikacja odzwierciedlają jedynie stanowisko ich autora i Komisja Europejska nie ponosi odpowiedzialności za umieszczoną w nich zawartość merytoryczną</vt:lpstr>
      <vt:lpstr>Prezentacja programu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Goes Here</dc:title>
  <dc:subject/>
  <dc:creator>Dominika Paliczka</dc:creator>
  <cp:keywords/>
  <dc:description/>
  <cp:lastModifiedBy>User</cp:lastModifiedBy>
  <cp:revision>65</cp:revision>
  <dcterms:modified xsi:type="dcterms:W3CDTF">2023-03-30T19:39:25Z</dcterms:modified>
  <cp:category/>
  <dc:identifier/>
  <cp:contentStatus/>
  <dc:language/>
  <cp:version/>
</cp:coreProperties>
</file>